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70" r:id="rId3"/>
    <p:sldId id="271" r:id="rId4"/>
    <p:sldId id="272" r:id="rId5"/>
    <p:sldId id="273" r:id="rId6"/>
    <p:sldId id="275" r:id="rId7"/>
    <p:sldId id="261" r:id="rId8"/>
    <p:sldId id="263" r:id="rId9"/>
    <p:sldId id="259" r:id="rId10"/>
    <p:sldId id="260" r:id="rId11"/>
    <p:sldId id="265" r:id="rId12"/>
    <p:sldId id="256" r:id="rId13"/>
    <p:sldId id="257" r:id="rId14"/>
    <p:sldId id="266" r:id="rId15"/>
    <p:sldId id="267" r:id="rId16"/>
    <p:sldId id="268" r:id="rId17"/>
    <p:sldId id="269" r:id="rId1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93766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208995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356260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310130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419110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272471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120672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282782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314302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256877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18D838A-3510-472E-A65E-E7C7F53ACA8B}" type="datetimeFigureOut">
              <a:rPr lang="es-PE" smtClean="0"/>
              <a:t>15/09/2013</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E25B8347-5737-462A-B41E-DA2DB04DC5D5}" type="slidenum">
              <a:rPr lang="es-PE" smtClean="0"/>
              <a:t>‹Nº›</a:t>
            </a:fld>
            <a:endParaRPr lang="es-PE"/>
          </a:p>
        </p:txBody>
      </p:sp>
    </p:spTree>
    <p:extLst>
      <p:ext uri="{BB962C8B-B14F-4D97-AF65-F5344CB8AC3E}">
        <p14:creationId xmlns:p14="http://schemas.microsoft.com/office/powerpoint/2010/main" val="2960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D838A-3510-472E-A65E-E7C7F53ACA8B}" type="datetimeFigureOut">
              <a:rPr lang="es-PE" smtClean="0"/>
              <a:t>15/09/2013</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B8347-5737-462A-B41E-DA2DB04DC5D5}" type="slidenum">
              <a:rPr lang="es-PE" smtClean="0"/>
              <a:t>‹Nº›</a:t>
            </a:fld>
            <a:endParaRPr lang="es-PE"/>
          </a:p>
        </p:txBody>
      </p:sp>
    </p:spTree>
    <p:extLst>
      <p:ext uri="{BB962C8B-B14F-4D97-AF65-F5344CB8AC3E}">
        <p14:creationId xmlns:p14="http://schemas.microsoft.com/office/powerpoint/2010/main" val="161529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oxfam.org/sites/www.oxfam.org/files/ospspargb.pdf" TargetMode="External"/><Relationship Id="rId2" Type="http://schemas.openxmlformats.org/officeDocument/2006/relationships/hyperlink" Target="http://www.oxfam.org/es/campaigns/agriculture" TargetMode="External"/><Relationship Id="rId1" Type="http://schemas.openxmlformats.org/officeDocument/2006/relationships/slideLayout" Target="../slideLayouts/slideLayout2.xml"/><Relationship Id="rId4" Type="http://schemas.openxmlformats.org/officeDocument/2006/relationships/hyperlink" Target="http://www.huntlogo.com/oxfam-log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xfam.org/sites/www.oxfam.org/files/ospspargb.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oxfam.org/es/abou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E"/>
          </a:p>
        </p:txBody>
      </p:sp>
      <p:sp>
        <p:nvSpPr>
          <p:cNvPr id="3" name="2 Subtítulo"/>
          <p:cNvSpPr>
            <a:spLocks noGrp="1"/>
          </p:cNvSpPr>
          <p:nvPr>
            <p:ph type="subTitle" idx="1"/>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r>
                <a:rPr lang="es-PE" dirty="0" smtClean="0"/>
                <a:t>Facilitadora: Válery Gutiérrez</a:t>
              </a: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CuadroTexto"/>
          <p:cNvSpPr txBox="1"/>
          <p:nvPr/>
        </p:nvSpPr>
        <p:spPr>
          <a:xfrm>
            <a:off x="1619672" y="620688"/>
            <a:ext cx="6341608" cy="1015663"/>
          </a:xfrm>
          <a:prstGeom prst="rect">
            <a:avLst/>
          </a:prstGeom>
          <a:noFill/>
        </p:spPr>
        <p:txBody>
          <a:bodyPr wrap="none" rtlCol="0">
            <a:spAutoFit/>
          </a:bodyPr>
          <a:lstStyle/>
          <a:p>
            <a:r>
              <a:rPr lang="es-PE" sz="6000" i="1" u="sng" dirty="0" smtClean="0">
                <a:solidFill>
                  <a:schemeClr val="accent4">
                    <a:lumMod val="75000"/>
                  </a:schemeClr>
                </a:solidFill>
              </a:rPr>
              <a:t>GUÍA DEL TRABAJO</a:t>
            </a:r>
            <a:endParaRPr lang="es-PE" sz="6000" i="1" u="sng" dirty="0">
              <a:solidFill>
                <a:schemeClr val="accent4">
                  <a:lumMod val="75000"/>
                </a:schemeClr>
              </a:solidFill>
            </a:endParaRPr>
          </a:p>
        </p:txBody>
      </p:sp>
      <p:sp>
        <p:nvSpPr>
          <p:cNvPr id="12" name="11 CuadroTexto"/>
          <p:cNvSpPr txBox="1"/>
          <p:nvPr/>
        </p:nvSpPr>
        <p:spPr>
          <a:xfrm>
            <a:off x="1294968" y="1844824"/>
            <a:ext cx="6991016" cy="1815882"/>
          </a:xfrm>
          <a:prstGeom prst="rect">
            <a:avLst/>
          </a:prstGeom>
          <a:noFill/>
        </p:spPr>
        <p:txBody>
          <a:bodyPr wrap="none" rtlCol="0">
            <a:spAutoFit/>
          </a:bodyPr>
          <a:lstStyle/>
          <a:p>
            <a:pPr marL="457200" indent="-457200" algn="ctr">
              <a:buFont typeface="Arial" panose="020B0604020202020204" pitchFamily="34" charset="0"/>
              <a:buChar char="•"/>
            </a:pPr>
            <a:r>
              <a:rPr lang="es-PE" sz="2800" i="1" dirty="0" smtClean="0">
                <a:solidFill>
                  <a:schemeClr val="accent1">
                    <a:lumMod val="75000"/>
                  </a:schemeClr>
                </a:solidFill>
              </a:rPr>
              <a:t>LA EXPLICACIÓN DE LA PÁGINA WEB (BLOG)</a:t>
            </a:r>
          </a:p>
          <a:p>
            <a:pPr marL="457200" indent="-457200" algn="ctr">
              <a:buFont typeface="Arial" panose="020B0604020202020204" pitchFamily="34" charset="0"/>
              <a:buChar char="•"/>
            </a:pPr>
            <a:r>
              <a:rPr lang="es-PE" sz="2800" i="1" dirty="0" smtClean="0">
                <a:solidFill>
                  <a:schemeClr val="accent1">
                    <a:lumMod val="75000"/>
                  </a:schemeClr>
                </a:solidFill>
              </a:rPr>
              <a:t>LO QUE NOS PIDEN EN GENERAL</a:t>
            </a:r>
          </a:p>
          <a:p>
            <a:pPr marL="457200" indent="-457200" algn="ctr">
              <a:buFont typeface="Arial" panose="020B0604020202020204" pitchFamily="34" charset="0"/>
              <a:buChar char="•"/>
            </a:pPr>
            <a:r>
              <a:rPr lang="es-PE" sz="2800" i="1" dirty="0" smtClean="0">
                <a:solidFill>
                  <a:schemeClr val="accent1">
                    <a:lumMod val="75000"/>
                  </a:schemeClr>
                </a:solidFill>
              </a:rPr>
              <a:t>INFORMACIÓN DE LA ORGANIZACIÓN</a:t>
            </a:r>
          </a:p>
          <a:p>
            <a:pPr marL="457200" indent="-457200" algn="ctr">
              <a:buFont typeface="Arial" panose="020B0604020202020204" pitchFamily="34" charset="0"/>
              <a:buChar char="•"/>
            </a:pPr>
            <a:r>
              <a:rPr lang="es-PE" sz="2800" i="1" dirty="0" smtClean="0">
                <a:solidFill>
                  <a:schemeClr val="accent1">
                    <a:lumMod val="75000"/>
                  </a:schemeClr>
                </a:solidFill>
              </a:rPr>
              <a:t>LA PARTE QUE DEBE HACER CADA UNO</a:t>
            </a:r>
            <a:endParaRPr lang="es-PE" sz="2800" i="1" dirty="0">
              <a:solidFill>
                <a:schemeClr val="accent1">
                  <a:lumMod val="75000"/>
                </a:schemeClr>
              </a:solidFill>
            </a:endParaRPr>
          </a:p>
        </p:txBody>
      </p:sp>
    </p:spTree>
    <p:extLst>
      <p:ext uri="{BB962C8B-B14F-4D97-AF65-F5344CB8AC3E}">
        <p14:creationId xmlns:p14="http://schemas.microsoft.com/office/powerpoint/2010/main" val="320717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grpSp>
        <p:nvGrpSpPr>
          <p:cNvPr id="49" name="48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Rectángulo"/>
          <p:cNvSpPr/>
          <p:nvPr/>
        </p:nvSpPr>
        <p:spPr>
          <a:xfrm>
            <a:off x="611560" y="836712"/>
            <a:ext cx="7848872" cy="53536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E" dirty="0"/>
          </a:p>
        </p:txBody>
      </p:sp>
      <p:sp>
        <p:nvSpPr>
          <p:cNvPr id="19" name="18 Elipse"/>
          <p:cNvSpPr/>
          <p:nvPr/>
        </p:nvSpPr>
        <p:spPr>
          <a:xfrm>
            <a:off x="899592" y="980728"/>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1</a:t>
            </a:r>
            <a:endParaRPr lang="es-PE" dirty="0"/>
          </a:p>
        </p:txBody>
      </p:sp>
      <p:sp>
        <p:nvSpPr>
          <p:cNvPr id="20" name="19 Elipse"/>
          <p:cNvSpPr/>
          <p:nvPr/>
        </p:nvSpPr>
        <p:spPr>
          <a:xfrm>
            <a:off x="899592" y="1465188"/>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2</a:t>
            </a:r>
            <a:endParaRPr lang="es-PE" dirty="0"/>
          </a:p>
        </p:txBody>
      </p:sp>
      <p:sp>
        <p:nvSpPr>
          <p:cNvPr id="21" name="20 Elipse"/>
          <p:cNvSpPr/>
          <p:nvPr/>
        </p:nvSpPr>
        <p:spPr>
          <a:xfrm>
            <a:off x="899592" y="1956730"/>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3</a:t>
            </a:r>
            <a:endParaRPr lang="es-PE" dirty="0"/>
          </a:p>
        </p:txBody>
      </p:sp>
      <p:sp>
        <p:nvSpPr>
          <p:cNvPr id="22" name="21 Elipse"/>
          <p:cNvSpPr/>
          <p:nvPr/>
        </p:nvSpPr>
        <p:spPr>
          <a:xfrm>
            <a:off x="899592" y="2493069"/>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4</a:t>
            </a:r>
          </a:p>
        </p:txBody>
      </p:sp>
      <p:sp>
        <p:nvSpPr>
          <p:cNvPr id="23" name="22 Elipse"/>
          <p:cNvSpPr/>
          <p:nvPr/>
        </p:nvSpPr>
        <p:spPr>
          <a:xfrm>
            <a:off x="899592" y="3047257"/>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5</a:t>
            </a:r>
            <a:endParaRPr lang="es-PE" dirty="0"/>
          </a:p>
        </p:txBody>
      </p:sp>
      <p:sp>
        <p:nvSpPr>
          <p:cNvPr id="24" name="23 Elipse"/>
          <p:cNvSpPr/>
          <p:nvPr/>
        </p:nvSpPr>
        <p:spPr>
          <a:xfrm>
            <a:off x="899592" y="3573016"/>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6</a:t>
            </a:r>
            <a:endParaRPr lang="es-PE" dirty="0"/>
          </a:p>
        </p:txBody>
      </p:sp>
      <p:sp>
        <p:nvSpPr>
          <p:cNvPr id="25" name="24 Elipse"/>
          <p:cNvSpPr/>
          <p:nvPr/>
        </p:nvSpPr>
        <p:spPr>
          <a:xfrm>
            <a:off x="932059" y="4091849"/>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7</a:t>
            </a:r>
            <a:endParaRPr lang="es-PE" dirty="0"/>
          </a:p>
        </p:txBody>
      </p:sp>
      <p:sp>
        <p:nvSpPr>
          <p:cNvPr id="26" name="25 Elipse"/>
          <p:cNvSpPr/>
          <p:nvPr/>
        </p:nvSpPr>
        <p:spPr>
          <a:xfrm>
            <a:off x="932059" y="4589783"/>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8</a:t>
            </a:r>
          </a:p>
        </p:txBody>
      </p:sp>
      <p:sp>
        <p:nvSpPr>
          <p:cNvPr id="27" name="26 Elipse"/>
          <p:cNvSpPr/>
          <p:nvPr/>
        </p:nvSpPr>
        <p:spPr>
          <a:xfrm>
            <a:off x="932059" y="508498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9</a:t>
            </a:r>
            <a:endParaRPr lang="es-PE" dirty="0"/>
          </a:p>
        </p:txBody>
      </p:sp>
      <p:cxnSp>
        <p:nvCxnSpPr>
          <p:cNvPr id="29" name="28 Conector recto de flecha"/>
          <p:cNvCxnSpPr/>
          <p:nvPr/>
        </p:nvCxnSpPr>
        <p:spPr>
          <a:xfrm>
            <a:off x="1475656" y="1196752"/>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0" name="29 Conector recto de flecha"/>
          <p:cNvCxnSpPr/>
          <p:nvPr/>
        </p:nvCxnSpPr>
        <p:spPr>
          <a:xfrm>
            <a:off x="1448036" y="2672576"/>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1" name="30 Conector recto de flecha"/>
          <p:cNvCxnSpPr/>
          <p:nvPr/>
        </p:nvCxnSpPr>
        <p:spPr>
          <a:xfrm>
            <a:off x="1475656" y="3169189"/>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2" name="31 Conector recto de flecha"/>
          <p:cNvCxnSpPr/>
          <p:nvPr/>
        </p:nvCxnSpPr>
        <p:spPr>
          <a:xfrm>
            <a:off x="1492369" y="3786720"/>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p:nvPr/>
        </p:nvCxnSpPr>
        <p:spPr>
          <a:xfrm>
            <a:off x="1492370" y="4267022"/>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4" name="33 Conector recto de flecha"/>
          <p:cNvCxnSpPr/>
          <p:nvPr/>
        </p:nvCxnSpPr>
        <p:spPr>
          <a:xfrm>
            <a:off x="1470240" y="4805807"/>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5" name="34 Conector recto de flecha"/>
          <p:cNvCxnSpPr/>
          <p:nvPr/>
        </p:nvCxnSpPr>
        <p:spPr>
          <a:xfrm>
            <a:off x="1482641" y="5301006"/>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6" name="35 Conector recto de flecha"/>
          <p:cNvCxnSpPr/>
          <p:nvPr/>
        </p:nvCxnSpPr>
        <p:spPr>
          <a:xfrm>
            <a:off x="1448036" y="2172754"/>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7" name="36 Conector recto de flecha"/>
          <p:cNvCxnSpPr/>
          <p:nvPr/>
        </p:nvCxnSpPr>
        <p:spPr>
          <a:xfrm>
            <a:off x="1448036" y="1681212"/>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8" name="37 CuadroTexto"/>
          <p:cNvSpPr txBox="1"/>
          <p:nvPr/>
        </p:nvSpPr>
        <p:spPr>
          <a:xfrm>
            <a:off x="1852409" y="980728"/>
            <a:ext cx="6501780" cy="369332"/>
          </a:xfrm>
          <a:prstGeom prst="rect">
            <a:avLst/>
          </a:prstGeom>
          <a:noFill/>
        </p:spPr>
        <p:txBody>
          <a:bodyPr wrap="none" rtlCol="0">
            <a:spAutoFit/>
          </a:bodyPr>
          <a:lstStyle/>
          <a:p>
            <a:r>
              <a:rPr lang="es-PE" dirty="0" smtClean="0"/>
              <a:t>Este es el home, aquí incluí la visión de la organización, título y logo.</a:t>
            </a:r>
            <a:endParaRPr lang="es-PE" dirty="0"/>
          </a:p>
        </p:txBody>
      </p:sp>
      <p:sp>
        <p:nvSpPr>
          <p:cNvPr id="39" name="38 CuadroTexto"/>
          <p:cNvSpPr txBox="1"/>
          <p:nvPr/>
        </p:nvSpPr>
        <p:spPr>
          <a:xfrm>
            <a:off x="1852410" y="1358046"/>
            <a:ext cx="6501780" cy="646331"/>
          </a:xfrm>
          <a:prstGeom prst="rect">
            <a:avLst/>
          </a:prstGeom>
          <a:noFill/>
        </p:spPr>
        <p:txBody>
          <a:bodyPr wrap="square" rtlCol="0">
            <a:spAutoFit/>
          </a:bodyPr>
          <a:lstStyle/>
          <a:p>
            <a:r>
              <a:rPr lang="es-PE" dirty="0" smtClean="0"/>
              <a:t>En la sección NOSOTROS, está la finalidad de nuestro blog, la historia de la fundación y su gestión.</a:t>
            </a:r>
            <a:endParaRPr lang="es-PE" dirty="0"/>
          </a:p>
        </p:txBody>
      </p:sp>
      <p:sp>
        <p:nvSpPr>
          <p:cNvPr id="40" name="39 CuadroTexto"/>
          <p:cNvSpPr txBox="1"/>
          <p:nvPr/>
        </p:nvSpPr>
        <p:spPr>
          <a:xfrm>
            <a:off x="1867690" y="1920413"/>
            <a:ext cx="6604396" cy="646331"/>
          </a:xfrm>
          <a:prstGeom prst="rect">
            <a:avLst/>
          </a:prstGeom>
          <a:noFill/>
        </p:spPr>
        <p:txBody>
          <a:bodyPr wrap="square" rtlCol="0">
            <a:spAutoFit/>
          </a:bodyPr>
          <a:lstStyle/>
          <a:p>
            <a:r>
              <a:rPr lang="es-PE" dirty="0" smtClean="0"/>
              <a:t>Planeo poner imágenes de las principales campañas, causas, efectos del problema.</a:t>
            </a:r>
            <a:endParaRPr lang="es-PE" dirty="0"/>
          </a:p>
        </p:txBody>
      </p:sp>
      <p:sp>
        <p:nvSpPr>
          <p:cNvPr id="41" name="40 CuadroTexto"/>
          <p:cNvSpPr txBox="1"/>
          <p:nvPr/>
        </p:nvSpPr>
        <p:spPr>
          <a:xfrm>
            <a:off x="1808076" y="2456552"/>
            <a:ext cx="6624736" cy="646331"/>
          </a:xfrm>
          <a:prstGeom prst="rect">
            <a:avLst/>
          </a:prstGeom>
          <a:noFill/>
        </p:spPr>
        <p:txBody>
          <a:bodyPr wrap="square" rtlCol="0">
            <a:spAutoFit/>
          </a:bodyPr>
          <a:lstStyle/>
          <a:p>
            <a:r>
              <a:rPr lang="es-PE" dirty="0" smtClean="0"/>
              <a:t>Aquí irá todo el contenido central del trabajo. Sus partes deben estar aquí con fecha, hora y autor del artículo.</a:t>
            </a:r>
            <a:endParaRPr lang="es-PE" dirty="0"/>
          </a:p>
        </p:txBody>
      </p:sp>
      <p:sp>
        <p:nvSpPr>
          <p:cNvPr id="42" name="41 CuadroTexto"/>
          <p:cNvSpPr txBox="1"/>
          <p:nvPr/>
        </p:nvSpPr>
        <p:spPr>
          <a:xfrm>
            <a:off x="1830280" y="3023050"/>
            <a:ext cx="6546038" cy="646331"/>
          </a:xfrm>
          <a:prstGeom prst="rect">
            <a:avLst/>
          </a:prstGeom>
          <a:noFill/>
        </p:spPr>
        <p:txBody>
          <a:bodyPr wrap="square" rtlCol="0">
            <a:spAutoFit/>
          </a:bodyPr>
          <a:lstStyle/>
          <a:p>
            <a:r>
              <a:rPr lang="es-PE" dirty="0" smtClean="0"/>
              <a:t>En esta sección irá la información de nosotros como integrantes, y el informe del cumplimiento de la función por cada uno.</a:t>
            </a:r>
            <a:endParaRPr lang="es-PE" dirty="0"/>
          </a:p>
        </p:txBody>
      </p:sp>
      <p:sp>
        <p:nvSpPr>
          <p:cNvPr id="43" name="42 CuadroTexto"/>
          <p:cNvSpPr txBox="1"/>
          <p:nvPr/>
        </p:nvSpPr>
        <p:spPr>
          <a:xfrm>
            <a:off x="1874230" y="3573016"/>
            <a:ext cx="6537654" cy="646331"/>
          </a:xfrm>
          <a:prstGeom prst="rect">
            <a:avLst/>
          </a:prstGeom>
          <a:noFill/>
        </p:spPr>
        <p:txBody>
          <a:bodyPr wrap="square" rtlCol="0">
            <a:spAutoFit/>
          </a:bodyPr>
          <a:lstStyle/>
          <a:p>
            <a:r>
              <a:rPr lang="es-PE" dirty="0" smtClean="0"/>
              <a:t>Incluir información extra, como otras páginas web que hablen de lo mismo, ya que eso también nos piden.</a:t>
            </a:r>
            <a:endParaRPr lang="es-PE" dirty="0"/>
          </a:p>
        </p:txBody>
      </p:sp>
      <p:sp>
        <p:nvSpPr>
          <p:cNvPr id="44" name="43 CuadroTexto"/>
          <p:cNvSpPr txBox="1"/>
          <p:nvPr/>
        </p:nvSpPr>
        <p:spPr>
          <a:xfrm>
            <a:off x="1896228" y="4115026"/>
            <a:ext cx="2835520" cy="369332"/>
          </a:xfrm>
          <a:prstGeom prst="rect">
            <a:avLst/>
          </a:prstGeom>
          <a:noFill/>
        </p:spPr>
        <p:txBody>
          <a:bodyPr wrap="none" rtlCol="0">
            <a:spAutoFit/>
          </a:bodyPr>
          <a:lstStyle/>
          <a:p>
            <a:r>
              <a:rPr lang="es-PE" dirty="0" smtClean="0"/>
              <a:t>Título asociado al problema.</a:t>
            </a:r>
            <a:endParaRPr lang="es-PE" dirty="0"/>
          </a:p>
        </p:txBody>
      </p:sp>
      <p:sp>
        <p:nvSpPr>
          <p:cNvPr id="45" name="44 CuadroTexto"/>
          <p:cNvSpPr txBox="1"/>
          <p:nvPr/>
        </p:nvSpPr>
        <p:spPr>
          <a:xfrm>
            <a:off x="1929167" y="4569343"/>
            <a:ext cx="3856953" cy="369332"/>
          </a:xfrm>
          <a:prstGeom prst="rect">
            <a:avLst/>
          </a:prstGeom>
          <a:noFill/>
        </p:spPr>
        <p:txBody>
          <a:bodyPr wrap="none" rtlCol="0">
            <a:spAutoFit/>
          </a:bodyPr>
          <a:lstStyle/>
          <a:p>
            <a:r>
              <a:rPr lang="es-PE" dirty="0" smtClean="0"/>
              <a:t>Problema detallado, y autores del blog.</a:t>
            </a:r>
            <a:endParaRPr lang="es-PE" dirty="0"/>
          </a:p>
        </p:txBody>
      </p:sp>
      <p:sp>
        <p:nvSpPr>
          <p:cNvPr id="46" name="45 CuadroTexto"/>
          <p:cNvSpPr txBox="1"/>
          <p:nvPr/>
        </p:nvSpPr>
        <p:spPr>
          <a:xfrm>
            <a:off x="1957508" y="5095335"/>
            <a:ext cx="3828612" cy="369332"/>
          </a:xfrm>
          <a:prstGeom prst="rect">
            <a:avLst/>
          </a:prstGeom>
          <a:noFill/>
        </p:spPr>
        <p:txBody>
          <a:bodyPr wrap="none" rtlCol="0">
            <a:spAutoFit/>
          </a:bodyPr>
          <a:lstStyle/>
          <a:p>
            <a:r>
              <a:rPr lang="es-PE" dirty="0" smtClean="0"/>
              <a:t>Visión de la organización parafraseada.</a:t>
            </a:r>
            <a:endParaRPr lang="es-PE" dirty="0"/>
          </a:p>
        </p:txBody>
      </p:sp>
      <p:sp>
        <p:nvSpPr>
          <p:cNvPr id="47" name="46 CuadroTexto"/>
          <p:cNvSpPr txBox="1"/>
          <p:nvPr/>
        </p:nvSpPr>
        <p:spPr>
          <a:xfrm>
            <a:off x="663316" y="368660"/>
            <a:ext cx="3934860" cy="461665"/>
          </a:xfrm>
          <a:prstGeom prst="rect">
            <a:avLst/>
          </a:prstGeom>
          <a:noFill/>
        </p:spPr>
        <p:txBody>
          <a:bodyPr wrap="none" rtlCol="0">
            <a:spAutoFit/>
          </a:bodyPr>
          <a:lstStyle/>
          <a:p>
            <a:r>
              <a:rPr lang="es-PE" sz="2400" b="1" i="1" u="sng" dirty="0" smtClean="0"/>
              <a:t>Explicación de la página web.</a:t>
            </a:r>
            <a:endParaRPr lang="es-PE" sz="2400" b="1" i="1" u="sng" dirty="0"/>
          </a:p>
        </p:txBody>
      </p:sp>
    </p:spTree>
    <p:extLst>
      <p:ext uri="{BB962C8B-B14F-4D97-AF65-F5344CB8AC3E}">
        <p14:creationId xmlns:p14="http://schemas.microsoft.com/office/powerpoint/2010/main" val="135766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CuadroTexto"/>
          <p:cNvSpPr txBox="1"/>
          <p:nvPr/>
        </p:nvSpPr>
        <p:spPr>
          <a:xfrm>
            <a:off x="2699792" y="1196752"/>
            <a:ext cx="3329694" cy="1569660"/>
          </a:xfrm>
          <a:prstGeom prst="rect">
            <a:avLst/>
          </a:prstGeom>
          <a:noFill/>
        </p:spPr>
        <p:txBody>
          <a:bodyPr wrap="none" rtlCol="0">
            <a:spAutoFit/>
          </a:bodyPr>
          <a:lstStyle/>
          <a:p>
            <a:r>
              <a:rPr lang="es-PE" sz="9600" i="1" dirty="0" smtClean="0">
                <a:effectLst>
                  <a:glow rad="139700">
                    <a:schemeClr val="accent1">
                      <a:satMod val="175000"/>
                      <a:alpha val="40000"/>
                    </a:schemeClr>
                  </a:glow>
                </a:effectLst>
              </a:rPr>
              <a:t>ROLES</a:t>
            </a:r>
            <a:endParaRPr lang="es-PE" sz="9600" i="1" dirty="0">
              <a:effectLst>
                <a:glow rad="139700">
                  <a:schemeClr val="accent1">
                    <a:satMod val="175000"/>
                    <a:alpha val="40000"/>
                  </a:schemeClr>
                </a:glow>
              </a:effectLst>
            </a:endParaRPr>
          </a:p>
        </p:txBody>
      </p:sp>
      <p:sp>
        <p:nvSpPr>
          <p:cNvPr id="12" name="11 CuadroTexto"/>
          <p:cNvSpPr txBox="1"/>
          <p:nvPr/>
        </p:nvSpPr>
        <p:spPr>
          <a:xfrm>
            <a:off x="2883936" y="2636912"/>
            <a:ext cx="3354957" cy="2123658"/>
          </a:xfrm>
          <a:prstGeom prst="rect">
            <a:avLst/>
          </a:prstGeom>
          <a:noFill/>
        </p:spPr>
        <p:txBody>
          <a:bodyPr wrap="none" rtlCol="0">
            <a:spAutoFit/>
          </a:bodyPr>
          <a:lstStyle/>
          <a:p>
            <a:pPr marL="285750" indent="-285750">
              <a:buFont typeface="Arial" panose="020B0604020202020204" pitchFamily="34" charset="0"/>
              <a:buChar char="•"/>
            </a:pPr>
            <a:r>
              <a:rPr lang="es-PE" sz="4400" i="1" dirty="0" smtClean="0"/>
              <a:t>Informadora</a:t>
            </a:r>
          </a:p>
          <a:p>
            <a:pPr marL="285750" indent="-285750">
              <a:buFont typeface="Arial" panose="020B0604020202020204" pitchFamily="34" charset="0"/>
              <a:buChar char="•"/>
            </a:pPr>
            <a:r>
              <a:rPr lang="es-PE" sz="4400" i="1" dirty="0" smtClean="0"/>
              <a:t>Analista</a:t>
            </a:r>
          </a:p>
          <a:p>
            <a:pPr marL="285750" indent="-285750">
              <a:buFont typeface="Arial" panose="020B0604020202020204" pitchFamily="34" charset="0"/>
              <a:buChar char="•"/>
            </a:pPr>
            <a:r>
              <a:rPr lang="es-PE" sz="4400" i="1" dirty="0" smtClean="0"/>
              <a:t>Ampliador</a:t>
            </a:r>
            <a:endParaRPr lang="es-PE" sz="4400" i="1" dirty="0"/>
          </a:p>
        </p:txBody>
      </p:sp>
    </p:spTree>
    <p:extLst>
      <p:ext uri="{BB962C8B-B14F-4D97-AF65-F5344CB8AC3E}">
        <p14:creationId xmlns:p14="http://schemas.microsoft.com/office/powerpoint/2010/main" val="245727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0" y="0"/>
            <a:ext cx="9144000" cy="6858000"/>
            <a:chOff x="0" y="0"/>
            <a:chExt cx="9144000" cy="6858000"/>
          </a:xfrm>
        </p:grpSpPr>
        <p:sp>
          <p:nvSpPr>
            <p:cNvPr id="4" name="3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5" name="4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2" name="11 CuadroTexto"/>
          <p:cNvSpPr txBox="1"/>
          <p:nvPr/>
        </p:nvSpPr>
        <p:spPr>
          <a:xfrm>
            <a:off x="386555" y="235465"/>
            <a:ext cx="8495341" cy="6924973"/>
          </a:xfrm>
          <a:prstGeom prst="rect">
            <a:avLst/>
          </a:prstGeom>
          <a:noFill/>
        </p:spPr>
        <p:txBody>
          <a:bodyPr wrap="square" rtlCol="0">
            <a:spAutoFit/>
          </a:bodyPr>
          <a:lstStyle/>
          <a:p>
            <a:r>
              <a:rPr lang="es-PE" sz="2400" i="1" u="sng" dirty="0" smtClean="0">
                <a:effectLst>
                  <a:glow rad="101600">
                    <a:schemeClr val="accent1">
                      <a:satMod val="175000"/>
                      <a:alpha val="40000"/>
                    </a:schemeClr>
                  </a:glow>
                </a:effectLst>
                <a:latin typeface="Tw Cen MT" panose="020B0602020104020603" pitchFamily="34" charset="0"/>
              </a:rPr>
              <a:t>ROLES:</a:t>
            </a:r>
          </a:p>
          <a:p>
            <a:pPr marL="285750" indent="-285750">
              <a:buFont typeface="Arial" panose="020B0604020202020204" pitchFamily="34" charset="0"/>
              <a:buChar char="•"/>
            </a:pPr>
            <a:r>
              <a:rPr lang="es-PE" sz="2400" dirty="0" smtClean="0"/>
              <a:t>Informador: Jessica </a:t>
            </a:r>
            <a:r>
              <a:rPr lang="es-PE" sz="2400" dirty="0" err="1" smtClean="0"/>
              <a:t>Ugaz</a:t>
            </a:r>
            <a:endParaRPr lang="es-PE" sz="2400" dirty="0" smtClean="0"/>
          </a:p>
          <a:p>
            <a:r>
              <a:rPr lang="es-ES" dirty="0" smtClean="0"/>
              <a:t>En </a:t>
            </a:r>
            <a:r>
              <a:rPr lang="es-ES" dirty="0"/>
              <a:t>el blog, publicará información escrita y gráfica que explica</a:t>
            </a:r>
            <a:r>
              <a:rPr lang="es-ES" dirty="0" smtClean="0"/>
              <a:t>:</a:t>
            </a:r>
          </a:p>
          <a:p>
            <a:r>
              <a:rPr lang="es-ES" dirty="0" smtClean="0"/>
              <a:t>Indicación: Necesito imágenes y esquemas si tienen</a:t>
            </a:r>
          </a:p>
          <a:p>
            <a:endParaRPr lang="es-PE" dirty="0"/>
          </a:p>
          <a:p>
            <a:pPr marL="285750" lvl="0" indent="-285750" algn="just">
              <a:buFont typeface="Arial" panose="020B0604020202020204" pitchFamily="34" charset="0"/>
              <a:buChar char="•"/>
            </a:pPr>
            <a:r>
              <a:rPr lang="es-PE" b="1" u="sng" dirty="0"/>
              <a:t>Cuál es la naturaleza del problema que se está </a:t>
            </a:r>
            <a:r>
              <a:rPr lang="es-PE" b="1" u="sng" dirty="0" smtClean="0"/>
              <a:t>tratando: </a:t>
            </a:r>
            <a:r>
              <a:rPr lang="es-PE" dirty="0" smtClean="0"/>
              <a:t>Pobreza e injusticias ocasionada por la misma. Aquí debes enfocarte más en la pobreza como problema en los países donde actúa la organización y hablar sobre las injusticias como consecuencia de la pobreza. Por ejemplo: el hecho que no se cumpla el derecho a tener una buena calidad de vida en algunos países.</a:t>
            </a:r>
          </a:p>
          <a:p>
            <a:pPr marL="285750" lvl="0" indent="-285750" algn="just">
              <a:buFont typeface="Arial" panose="020B0604020202020204" pitchFamily="34" charset="0"/>
              <a:buChar char="•"/>
            </a:pPr>
            <a:endParaRPr lang="es-PE" dirty="0"/>
          </a:p>
          <a:p>
            <a:pPr marL="285750" lvl="0" indent="-285750">
              <a:buFont typeface="Arial" panose="020B0604020202020204" pitchFamily="34" charset="0"/>
              <a:buChar char="•"/>
            </a:pPr>
            <a:r>
              <a:rPr lang="es-PE" b="1" u="sng" dirty="0"/>
              <a:t>Cómo se origina el problema en las condiciones de vida relacionadas con la pobreza </a:t>
            </a:r>
            <a:r>
              <a:rPr lang="es-PE" b="1" u="sng" dirty="0" smtClean="0"/>
              <a:t>extrema: </a:t>
            </a:r>
            <a:r>
              <a:rPr lang="es-PE" dirty="0" smtClean="0"/>
              <a:t>Hablar de las causas que originan esta pobreza, nuevamente en los países en que trabaja esta organización. Trata de no generalizar mucho y dar ejemplos. </a:t>
            </a:r>
            <a:endParaRPr lang="es-PE" b="1" u="sng" dirty="0" smtClean="0"/>
          </a:p>
          <a:p>
            <a:pPr lvl="0"/>
            <a:endParaRPr lang="es-PE" b="1" u="sng" dirty="0" smtClean="0"/>
          </a:p>
          <a:p>
            <a:pPr marL="285750" lvl="0" indent="-285750">
              <a:buFont typeface="Arial" panose="020B0604020202020204" pitchFamily="34" charset="0"/>
              <a:buChar char="•"/>
            </a:pPr>
            <a:r>
              <a:rPr lang="es-PE" b="1" u="sng" dirty="0" smtClean="0"/>
              <a:t>Cuáles </a:t>
            </a:r>
            <a:r>
              <a:rPr lang="es-PE" b="1" u="sng" dirty="0"/>
              <a:t>son las consecuencias e impactos del problema a nivel </a:t>
            </a:r>
            <a:r>
              <a:rPr lang="es-PE" b="1" u="sng" dirty="0" smtClean="0"/>
              <a:t>global: </a:t>
            </a:r>
            <a:r>
              <a:rPr lang="es-PE" dirty="0" smtClean="0"/>
              <a:t>Hablar sobre las consecuencias. De igual manera trata de enfocarte en donde actúa principalmente la organización.</a:t>
            </a:r>
            <a:endParaRPr lang="es-PE" b="1" u="sng" dirty="0"/>
          </a:p>
          <a:p>
            <a:pPr marL="285750" lvl="0" indent="-285750">
              <a:buFont typeface="Arial" panose="020B0604020202020204" pitchFamily="34" charset="0"/>
              <a:buChar char="•"/>
            </a:pPr>
            <a:r>
              <a:rPr lang="es-PE" b="1" u="sng" dirty="0"/>
              <a:t>Qué se propone la fundación y cómo está </a:t>
            </a:r>
            <a:r>
              <a:rPr lang="es-PE" b="1" u="sng" dirty="0" smtClean="0"/>
              <a:t>organizada: </a:t>
            </a:r>
            <a:r>
              <a:rPr lang="es-PE" dirty="0" smtClean="0"/>
              <a:t>aquí puedes utilizar un diagrama para aumentar al blog y a partir de ello explicar la organización. También hablas de los planes estratégicos y campañas que planea hacer, hablas más sobre su visión, sus metas.</a:t>
            </a:r>
            <a:endParaRPr lang="es-PE" b="1" u="sng" dirty="0"/>
          </a:p>
          <a:p>
            <a:r>
              <a:rPr lang="es-PE" dirty="0" smtClean="0"/>
              <a:t/>
            </a:r>
            <a:br>
              <a:rPr lang="es-PE" dirty="0" smtClean="0"/>
            </a:br>
            <a:endParaRPr lang="es-PE" dirty="0"/>
          </a:p>
        </p:txBody>
      </p:sp>
    </p:spTree>
    <p:extLst>
      <p:ext uri="{BB962C8B-B14F-4D97-AF65-F5344CB8AC3E}">
        <p14:creationId xmlns:p14="http://schemas.microsoft.com/office/powerpoint/2010/main" val="95400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51520" y="260648"/>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Rectángulo"/>
          <p:cNvSpPr/>
          <p:nvPr/>
        </p:nvSpPr>
        <p:spPr>
          <a:xfrm>
            <a:off x="381797" y="476672"/>
            <a:ext cx="8440216" cy="923330"/>
          </a:xfrm>
          <a:prstGeom prst="rect">
            <a:avLst/>
          </a:prstGeom>
        </p:spPr>
        <p:txBody>
          <a:bodyPr wrap="square">
            <a:spAutoFit/>
          </a:bodyPr>
          <a:lstStyle/>
          <a:p>
            <a:pPr marL="285750" lvl="0" indent="-285750">
              <a:buFont typeface="Arial" panose="020B0604020202020204" pitchFamily="34" charset="0"/>
              <a:buChar char="•"/>
            </a:pPr>
            <a:r>
              <a:rPr lang="es-PE" b="1" u="sng" dirty="0" smtClean="0"/>
              <a:t>Cuál es la historia de la fundación y cómo se gestiona: </a:t>
            </a:r>
            <a:r>
              <a:rPr lang="es-PE" dirty="0" smtClean="0"/>
              <a:t>ESTA PARTE ESTA EN LA SECCIÓN “NOSOTROS”, debes redactarla en dos partes, una donde cuenta la historia de la fundación, y otra donde cuentes en que consiste la gestión de la fundación.</a:t>
            </a:r>
            <a:endParaRPr lang="es-PE" b="1" u="sng" dirty="0"/>
          </a:p>
        </p:txBody>
      </p:sp>
      <p:sp>
        <p:nvSpPr>
          <p:cNvPr id="19" name="18 CuadroTexto"/>
          <p:cNvSpPr txBox="1"/>
          <p:nvPr/>
        </p:nvSpPr>
        <p:spPr>
          <a:xfrm>
            <a:off x="899592" y="1628800"/>
            <a:ext cx="6579237" cy="1477328"/>
          </a:xfrm>
          <a:prstGeom prst="rect">
            <a:avLst/>
          </a:prstGeom>
          <a:noFill/>
        </p:spPr>
        <p:txBody>
          <a:bodyPr wrap="none" rtlCol="0">
            <a:spAutoFit/>
          </a:bodyPr>
          <a:lstStyle/>
          <a:p>
            <a:r>
              <a:rPr lang="es-PE" dirty="0" smtClean="0"/>
              <a:t>FUENTES QUE TE PUEDEN AYUDAR:</a:t>
            </a:r>
          </a:p>
          <a:p>
            <a:pPr marL="285750" indent="-285750">
              <a:buFont typeface="Arial" panose="020B0604020202020204" pitchFamily="34" charset="0"/>
              <a:buChar char="•"/>
            </a:pPr>
            <a:r>
              <a:rPr lang="es-PE" dirty="0" smtClean="0">
                <a:hlinkClick r:id="rId2"/>
              </a:rPr>
              <a:t>http://www.oxfam.org/es/campaigns/agriculture</a:t>
            </a:r>
            <a:endParaRPr lang="es-PE" dirty="0" smtClean="0"/>
          </a:p>
          <a:p>
            <a:pPr marL="285750" indent="-285750">
              <a:buFont typeface="Arial" panose="020B0604020202020204" pitchFamily="34" charset="0"/>
              <a:buChar char="•"/>
            </a:pPr>
            <a:r>
              <a:rPr lang="es-PE" dirty="0" smtClean="0">
                <a:hlinkClick r:id="rId3"/>
              </a:rPr>
              <a:t>http://www.oxfam.org/sites/www.oxfam.org/files/ospspargb.pdf</a:t>
            </a:r>
            <a:endParaRPr lang="es-PE" dirty="0" smtClean="0"/>
          </a:p>
          <a:p>
            <a:pPr marL="285750" indent="-285750">
              <a:buFont typeface="Arial" panose="020B0604020202020204" pitchFamily="34" charset="0"/>
              <a:buChar char="•"/>
            </a:pPr>
            <a:r>
              <a:rPr lang="es-PE" dirty="0" smtClean="0">
                <a:hlinkClick r:id="rId4"/>
              </a:rPr>
              <a:t>http://www.huntlogo.com/oxfam-logo/</a:t>
            </a:r>
            <a:endParaRPr lang="es-PE" dirty="0" smtClean="0"/>
          </a:p>
          <a:p>
            <a:pPr marL="285750" indent="-285750">
              <a:buFont typeface="Arial" panose="020B0604020202020204" pitchFamily="34" charset="0"/>
              <a:buChar char="•"/>
            </a:pPr>
            <a:endParaRPr lang="es-PE" dirty="0"/>
          </a:p>
        </p:txBody>
      </p:sp>
    </p:spTree>
    <p:extLst>
      <p:ext uri="{BB962C8B-B14F-4D97-AF65-F5344CB8AC3E}">
        <p14:creationId xmlns:p14="http://schemas.microsoft.com/office/powerpoint/2010/main" val="170779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10 Grupo"/>
          <p:cNvGrpSpPr/>
          <p:nvPr/>
        </p:nvGrpSpPr>
        <p:grpSpPr>
          <a:xfrm>
            <a:off x="0" y="0"/>
            <a:ext cx="9144000" cy="6858000"/>
            <a:chOff x="0" y="0"/>
            <a:chExt cx="9144000" cy="6858000"/>
          </a:xfrm>
        </p:grpSpPr>
        <p:sp>
          <p:nvSpPr>
            <p:cNvPr id="4" name="3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5" name="4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2" name="11 CuadroTexto"/>
          <p:cNvSpPr txBox="1"/>
          <p:nvPr/>
        </p:nvSpPr>
        <p:spPr>
          <a:xfrm>
            <a:off x="386555" y="235465"/>
            <a:ext cx="8495341" cy="6924973"/>
          </a:xfrm>
          <a:prstGeom prst="rect">
            <a:avLst/>
          </a:prstGeom>
          <a:noFill/>
        </p:spPr>
        <p:txBody>
          <a:bodyPr wrap="square" rtlCol="0">
            <a:spAutoFit/>
          </a:bodyPr>
          <a:lstStyle/>
          <a:p>
            <a:r>
              <a:rPr lang="es-PE" sz="2400" i="1" u="sng" dirty="0" smtClean="0">
                <a:effectLst>
                  <a:glow rad="101600">
                    <a:schemeClr val="accent1">
                      <a:satMod val="175000"/>
                      <a:alpha val="40000"/>
                    </a:schemeClr>
                  </a:glow>
                </a:effectLst>
                <a:latin typeface="Tw Cen MT" panose="020B0602020104020603" pitchFamily="34" charset="0"/>
              </a:rPr>
              <a:t>ROLES:</a:t>
            </a:r>
          </a:p>
          <a:p>
            <a:pPr marL="285750" indent="-285750">
              <a:buFont typeface="Arial" panose="020B0604020202020204" pitchFamily="34" charset="0"/>
              <a:buChar char="•"/>
            </a:pPr>
            <a:r>
              <a:rPr lang="es-PE" sz="2400" dirty="0" smtClean="0"/>
              <a:t>Analista: José Laura</a:t>
            </a:r>
          </a:p>
          <a:p>
            <a:r>
              <a:rPr lang="es-ES" dirty="0" smtClean="0"/>
              <a:t>En </a:t>
            </a:r>
            <a:r>
              <a:rPr lang="es-ES" dirty="0"/>
              <a:t>el blog, publicará información escrita y gráfica que explica</a:t>
            </a:r>
            <a:r>
              <a:rPr lang="es-ES" dirty="0" smtClean="0"/>
              <a:t>:</a:t>
            </a:r>
          </a:p>
          <a:p>
            <a:r>
              <a:rPr lang="es-ES" dirty="0" smtClean="0"/>
              <a:t>Indicación: Necesito imágenes y esquemas si tienen</a:t>
            </a:r>
          </a:p>
          <a:p>
            <a:endParaRPr lang="es-PE" dirty="0" smtClean="0"/>
          </a:p>
          <a:p>
            <a:r>
              <a:rPr lang="es-PE" dirty="0"/>
              <a:t>-</a:t>
            </a:r>
            <a:r>
              <a:rPr lang="es-ES" dirty="0" smtClean="0"/>
              <a:t>Analizar </a:t>
            </a:r>
            <a:r>
              <a:rPr lang="es-ES" dirty="0"/>
              <a:t>la información financiera de la fundación y responden a las siguientes preguntas en el blog e incluir el sustento correspondiente</a:t>
            </a:r>
            <a:r>
              <a:rPr lang="es-ES" dirty="0" smtClean="0"/>
              <a:t>:</a:t>
            </a:r>
            <a:endParaRPr lang="es-PE" dirty="0"/>
          </a:p>
          <a:p>
            <a:pPr marL="285750" lvl="0" indent="-285750">
              <a:buFont typeface="Arial" panose="020B0604020202020204" pitchFamily="34" charset="0"/>
              <a:buChar char="•"/>
            </a:pPr>
            <a:r>
              <a:rPr lang="es-PE" b="1" u="sng" dirty="0"/>
              <a:t>¿Cuánto cuesta realmente salvar una vida o curar a una persona a través de esta fundación? </a:t>
            </a:r>
            <a:endParaRPr lang="es-PE" b="1" u="sng" dirty="0" smtClean="0"/>
          </a:p>
          <a:p>
            <a:pPr lvl="0"/>
            <a:r>
              <a:rPr lang="es-PE" dirty="0" smtClean="0"/>
              <a:t>      Observar los costos de las donaciones y cuanto destinan de ayuda directa en sus   </a:t>
            </a:r>
          </a:p>
          <a:p>
            <a:pPr lvl="0"/>
            <a:r>
              <a:rPr lang="es-PE" dirty="0" smtClean="0"/>
              <a:t>      campañas.</a:t>
            </a:r>
            <a:endParaRPr lang="es-PE" dirty="0"/>
          </a:p>
          <a:p>
            <a:pPr marL="285750" lvl="0" indent="-285750">
              <a:buFont typeface="Arial" panose="020B0604020202020204" pitchFamily="34" charset="0"/>
              <a:buChar char="•"/>
            </a:pPr>
            <a:r>
              <a:rPr lang="es-PE" b="1" u="sng" dirty="0" smtClean="0"/>
              <a:t>¿Qué </a:t>
            </a:r>
            <a:r>
              <a:rPr lang="es-PE" b="1" u="sng" dirty="0"/>
              <a:t>porcentaje de las donaciones va efectivamente en ayuda de las personas necesitadas</a:t>
            </a:r>
            <a:r>
              <a:rPr lang="es-PE" b="1" u="sng" dirty="0" smtClean="0"/>
              <a:t>?</a:t>
            </a:r>
          </a:p>
          <a:p>
            <a:pPr lvl="0"/>
            <a:r>
              <a:rPr lang="es-PE" dirty="0" smtClean="0"/>
              <a:t>      Complementar con la información anterior, porcentajes y datos estadísticos.</a:t>
            </a:r>
          </a:p>
          <a:p>
            <a:pPr marL="285750" lvl="0" indent="-285750">
              <a:buFont typeface="Arial" panose="020B0604020202020204" pitchFamily="34" charset="0"/>
              <a:buChar char="•"/>
            </a:pPr>
            <a:r>
              <a:rPr lang="es-PE" b="1" u="sng" dirty="0" smtClean="0"/>
              <a:t>¿</a:t>
            </a:r>
            <a:r>
              <a:rPr lang="es-PE" b="1" u="sng" dirty="0"/>
              <a:t>Qué porcentaje de las donaciones se emplea en gastos administrativos</a:t>
            </a:r>
            <a:r>
              <a:rPr lang="es-PE" b="1" u="sng" dirty="0" smtClean="0"/>
              <a:t>?</a:t>
            </a:r>
          </a:p>
          <a:p>
            <a:pPr lvl="0"/>
            <a:r>
              <a:rPr lang="es-PE" dirty="0"/>
              <a:t> </a:t>
            </a:r>
            <a:r>
              <a:rPr lang="es-PE" dirty="0" smtClean="0"/>
              <a:t>     Detallar eso.</a:t>
            </a:r>
          </a:p>
          <a:p>
            <a:pPr marL="285750" lvl="0" indent="-285750">
              <a:buFont typeface="Arial" panose="020B0604020202020204" pitchFamily="34" charset="0"/>
              <a:buChar char="•"/>
            </a:pPr>
            <a:r>
              <a:rPr lang="es-PE" b="1" u="sng" dirty="0" smtClean="0"/>
              <a:t>¿</a:t>
            </a:r>
            <a:r>
              <a:rPr lang="es-PE" b="1" u="sng" dirty="0"/>
              <a:t>Cuál ha sido el impacto real de la fundación desde que empezó sus actividades? Se espera información de tres tipos: financiera, cuantitativa y cualitativa. </a:t>
            </a:r>
            <a:endParaRPr lang="es-PE" b="1" u="sng" dirty="0" smtClean="0"/>
          </a:p>
          <a:p>
            <a:pPr lvl="0"/>
            <a:r>
              <a:rPr lang="es-PE" dirty="0"/>
              <a:t> </a:t>
            </a:r>
            <a:r>
              <a:rPr lang="es-PE" dirty="0" smtClean="0"/>
              <a:t>     Mostrar resumen de información financiera cuantitativa y cualitativa, e indicar el </a:t>
            </a:r>
          </a:p>
          <a:p>
            <a:pPr lvl="0"/>
            <a:r>
              <a:rPr lang="es-PE" dirty="0" smtClean="0"/>
              <a:t>      efecto de sus campañas y planes estratégicos. A cuantas personas ayudaron, cuantas </a:t>
            </a:r>
          </a:p>
          <a:p>
            <a:pPr lvl="0"/>
            <a:r>
              <a:rPr lang="es-PE" dirty="0"/>
              <a:t> </a:t>
            </a:r>
            <a:r>
              <a:rPr lang="es-PE" dirty="0" smtClean="0"/>
              <a:t>     donaciones y voluntarios se han afiliado. Resultados y cambios por la ayuda de la  </a:t>
            </a:r>
          </a:p>
          <a:p>
            <a:pPr lvl="0"/>
            <a:r>
              <a:rPr lang="es-PE" dirty="0"/>
              <a:t> </a:t>
            </a:r>
            <a:r>
              <a:rPr lang="es-PE" dirty="0" smtClean="0"/>
              <a:t>     organización.</a:t>
            </a:r>
          </a:p>
          <a:p>
            <a:pPr lvl="0"/>
            <a:r>
              <a:rPr lang="es-PE" dirty="0" smtClean="0"/>
              <a:t/>
            </a:r>
            <a:br>
              <a:rPr lang="es-PE" dirty="0" smtClean="0"/>
            </a:br>
            <a:endParaRPr lang="es-PE" dirty="0"/>
          </a:p>
        </p:txBody>
      </p:sp>
    </p:spTree>
    <p:extLst>
      <p:ext uri="{BB962C8B-B14F-4D97-AF65-F5344CB8AC3E}">
        <p14:creationId xmlns:p14="http://schemas.microsoft.com/office/powerpoint/2010/main" val="310567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grpSp>
        <p:nvGrpSpPr>
          <p:cNvPr id="5" name="4 Grupo"/>
          <p:cNvGrpSpPr/>
          <p:nvPr/>
        </p:nvGrpSpPr>
        <p:grpSpPr>
          <a:xfrm>
            <a:off x="0" y="0"/>
            <a:ext cx="9144000" cy="6858000"/>
            <a:chOff x="0" y="0"/>
            <a:chExt cx="9144000" cy="6858000"/>
          </a:xfrm>
        </p:grpSpPr>
        <p:sp>
          <p:nvSpPr>
            <p:cNvPr id="6" name="5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7" name="6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8" name="7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1" name="10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20" name="19 CuadroTexto"/>
          <p:cNvSpPr txBox="1"/>
          <p:nvPr/>
        </p:nvSpPr>
        <p:spPr>
          <a:xfrm>
            <a:off x="359532" y="619001"/>
            <a:ext cx="8462481" cy="1200329"/>
          </a:xfrm>
          <a:prstGeom prst="rect">
            <a:avLst/>
          </a:prstGeom>
          <a:noFill/>
        </p:spPr>
        <p:txBody>
          <a:bodyPr wrap="square" rtlCol="0">
            <a:spAutoFit/>
          </a:bodyPr>
          <a:lstStyle/>
          <a:p>
            <a:pPr marL="285750" indent="-285750">
              <a:buFont typeface="Arial" panose="020B0604020202020204" pitchFamily="34" charset="0"/>
              <a:buChar char="•"/>
            </a:pPr>
            <a:r>
              <a:rPr lang="es-ES" b="1" u="sng" dirty="0"/>
              <a:t>¿Cómo se compara la efectividad de esta fundación con la de otras instituciones que se dedican al mismo tema? </a:t>
            </a:r>
          </a:p>
          <a:p>
            <a:r>
              <a:rPr lang="es-ES" dirty="0" smtClean="0"/>
              <a:t>Comparar si las otras entidades que están en la lista de temas, han conseguido grandes cambios. Hacer comparativo con datos estadísticos, porcentajes.</a:t>
            </a:r>
          </a:p>
        </p:txBody>
      </p:sp>
      <p:sp>
        <p:nvSpPr>
          <p:cNvPr id="21" name="20 CuadroTexto"/>
          <p:cNvSpPr txBox="1"/>
          <p:nvPr/>
        </p:nvSpPr>
        <p:spPr>
          <a:xfrm>
            <a:off x="1693738" y="1988840"/>
            <a:ext cx="5735353" cy="3416320"/>
          </a:xfrm>
          <a:prstGeom prst="rect">
            <a:avLst/>
          </a:prstGeom>
          <a:noFill/>
        </p:spPr>
        <p:txBody>
          <a:bodyPr wrap="none" rtlCol="0">
            <a:spAutoFit/>
          </a:bodyPr>
          <a:lstStyle/>
          <a:p>
            <a:r>
              <a:rPr lang="es-PE" dirty="0" smtClean="0"/>
              <a:t>LAS ORGANIZACIONES QUE NOS DABAN COMO TEMA SON:</a:t>
            </a:r>
          </a:p>
          <a:p>
            <a:pPr marL="742950" lvl="1" indent="-285750">
              <a:buFont typeface="Arial" panose="020B0604020202020204" pitchFamily="34" charset="0"/>
              <a:buChar char="•"/>
            </a:pPr>
            <a:r>
              <a:rPr lang="es-ES" dirty="0" err="1"/>
              <a:t>Against</a:t>
            </a:r>
            <a:r>
              <a:rPr lang="es-ES" dirty="0"/>
              <a:t> Malaria </a:t>
            </a:r>
            <a:r>
              <a:rPr lang="es-ES" dirty="0" err="1"/>
              <a:t>Foundation</a:t>
            </a:r>
            <a:r>
              <a:rPr lang="es-ES" dirty="0"/>
              <a:t>. </a:t>
            </a:r>
            <a:endParaRPr lang="es-PE" dirty="0" smtClean="0"/>
          </a:p>
          <a:p>
            <a:pPr marL="742950" lvl="1" indent="-285750">
              <a:buFont typeface="Arial" panose="020B0604020202020204" pitchFamily="34" charset="0"/>
              <a:buChar char="•"/>
            </a:pPr>
            <a:r>
              <a:rPr lang="es-ES" dirty="0" err="1" smtClean="0"/>
              <a:t>Schistosomiasis</a:t>
            </a:r>
            <a:r>
              <a:rPr lang="es-ES" dirty="0" smtClean="0"/>
              <a:t> </a:t>
            </a:r>
            <a:r>
              <a:rPr lang="es-ES" dirty="0"/>
              <a:t>control </a:t>
            </a:r>
            <a:r>
              <a:rPr lang="es-ES" dirty="0" err="1" smtClean="0"/>
              <a:t>initiative</a:t>
            </a:r>
            <a:r>
              <a:rPr lang="es-ES" dirty="0" smtClean="0"/>
              <a:t>.</a:t>
            </a:r>
            <a:endParaRPr lang="es-PE" dirty="0" smtClean="0"/>
          </a:p>
          <a:p>
            <a:pPr marL="742950" lvl="1" indent="-285750">
              <a:buFont typeface="Arial" panose="020B0604020202020204" pitchFamily="34" charset="0"/>
              <a:buChar char="•"/>
            </a:pPr>
            <a:r>
              <a:rPr lang="es-ES" dirty="0" err="1" smtClean="0"/>
              <a:t>Deworm</a:t>
            </a:r>
            <a:r>
              <a:rPr lang="es-ES" dirty="0" smtClean="0"/>
              <a:t> </a:t>
            </a:r>
            <a:r>
              <a:rPr lang="es-ES" dirty="0" err="1"/>
              <a:t>the</a:t>
            </a:r>
            <a:r>
              <a:rPr lang="es-ES" dirty="0"/>
              <a:t> </a:t>
            </a:r>
            <a:r>
              <a:rPr lang="es-ES" dirty="0" err="1" smtClean="0"/>
              <a:t>World</a:t>
            </a:r>
            <a:r>
              <a:rPr lang="es-ES" dirty="0" smtClean="0"/>
              <a:t>.</a:t>
            </a:r>
            <a:endParaRPr lang="es-PE" dirty="0" smtClean="0"/>
          </a:p>
          <a:p>
            <a:pPr marL="742950" lvl="1" indent="-285750">
              <a:buFont typeface="Arial" panose="020B0604020202020204" pitchFamily="34" charset="0"/>
              <a:buChar char="•"/>
            </a:pPr>
            <a:r>
              <a:rPr lang="es-ES" dirty="0" err="1" smtClean="0"/>
              <a:t>Give</a:t>
            </a:r>
            <a:r>
              <a:rPr lang="es-ES" dirty="0" smtClean="0"/>
              <a:t> </a:t>
            </a:r>
            <a:r>
              <a:rPr lang="es-ES" dirty="0" err="1"/>
              <a:t>Directly</a:t>
            </a:r>
            <a:r>
              <a:rPr lang="es-ES" dirty="0"/>
              <a:t>. </a:t>
            </a:r>
            <a:endParaRPr lang="es-PE" dirty="0" smtClean="0"/>
          </a:p>
          <a:p>
            <a:pPr marL="742950" lvl="1" indent="-285750">
              <a:buFont typeface="Arial" panose="020B0604020202020204" pitchFamily="34" charset="0"/>
              <a:buChar char="•"/>
            </a:pPr>
            <a:r>
              <a:rPr lang="es-ES" b="1" dirty="0" err="1" smtClean="0"/>
              <a:t>Oxfam</a:t>
            </a:r>
            <a:r>
              <a:rPr lang="es-ES" b="1" dirty="0" smtClean="0"/>
              <a:t> International.</a:t>
            </a:r>
            <a:endParaRPr lang="es-PE" b="1" dirty="0" smtClean="0"/>
          </a:p>
          <a:p>
            <a:pPr marL="742950" lvl="1" indent="-285750">
              <a:buFont typeface="Arial" panose="020B0604020202020204" pitchFamily="34" charset="0"/>
              <a:buChar char="•"/>
            </a:pPr>
            <a:r>
              <a:rPr lang="es-PE" dirty="0" err="1" smtClean="0"/>
              <a:t>The</a:t>
            </a:r>
            <a:r>
              <a:rPr lang="es-PE" dirty="0" smtClean="0"/>
              <a:t> </a:t>
            </a:r>
            <a:r>
              <a:rPr lang="es-PE" dirty="0"/>
              <a:t>Fistula </a:t>
            </a:r>
            <a:r>
              <a:rPr lang="es-PE" dirty="0" err="1"/>
              <a:t>Foundation</a:t>
            </a:r>
            <a:r>
              <a:rPr lang="es-PE" dirty="0"/>
              <a:t>. </a:t>
            </a:r>
            <a:endParaRPr lang="es-PE" dirty="0" smtClean="0"/>
          </a:p>
          <a:p>
            <a:pPr marL="742950" lvl="1" indent="-285750">
              <a:buFont typeface="Arial" panose="020B0604020202020204" pitchFamily="34" charset="0"/>
              <a:buChar char="•"/>
            </a:pPr>
            <a:r>
              <a:rPr lang="es-ES" dirty="0" err="1" smtClean="0"/>
              <a:t>Nyaya</a:t>
            </a:r>
            <a:r>
              <a:rPr lang="es-ES" dirty="0" smtClean="0"/>
              <a:t> </a:t>
            </a:r>
            <a:r>
              <a:rPr lang="es-ES" dirty="0" err="1" smtClean="0"/>
              <a:t>Health</a:t>
            </a:r>
            <a:r>
              <a:rPr lang="es-ES" dirty="0" smtClean="0"/>
              <a:t>.</a:t>
            </a:r>
            <a:endParaRPr lang="es-PE" dirty="0" smtClean="0"/>
          </a:p>
          <a:p>
            <a:pPr marL="742950" lvl="1" indent="-285750">
              <a:buFont typeface="Arial" panose="020B0604020202020204" pitchFamily="34" charset="0"/>
              <a:buChar char="•"/>
            </a:pPr>
            <a:r>
              <a:rPr lang="es-ES" dirty="0" err="1" smtClean="0"/>
              <a:t>The</a:t>
            </a:r>
            <a:r>
              <a:rPr lang="es-ES" dirty="0" smtClean="0"/>
              <a:t> </a:t>
            </a:r>
            <a:r>
              <a:rPr lang="es-ES" dirty="0" err="1"/>
              <a:t>Hunger</a:t>
            </a:r>
            <a:r>
              <a:rPr lang="es-ES" dirty="0"/>
              <a:t> </a:t>
            </a:r>
            <a:r>
              <a:rPr lang="es-ES" dirty="0" smtClean="0"/>
              <a:t>Project.</a:t>
            </a:r>
            <a:endParaRPr lang="es-PE" dirty="0" smtClean="0"/>
          </a:p>
          <a:p>
            <a:pPr marL="742950" lvl="1" indent="-285750">
              <a:buFont typeface="Arial" panose="020B0604020202020204" pitchFamily="34" charset="0"/>
              <a:buChar char="•"/>
            </a:pPr>
            <a:r>
              <a:rPr lang="es-ES" dirty="0" err="1" smtClean="0"/>
              <a:t>Population</a:t>
            </a:r>
            <a:r>
              <a:rPr lang="es-ES" dirty="0" smtClean="0"/>
              <a:t> </a:t>
            </a:r>
            <a:r>
              <a:rPr lang="es-ES" dirty="0" err="1"/>
              <a:t>Services</a:t>
            </a:r>
            <a:r>
              <a:rPr lang="es-ES" dirty="0"/>
              <a:t> </a:t>
            </a:r>
            <a:r>
              <a:rPr lang="es-ES" dirty="0" smtClean="0"/>
              <a:t>International.</a:t>
            </a:r>
            <a:endParaRPr lang="es-PE" dirty="0" smtClean="0"/>
          </a:p>
          <a:p>
            <a:pPr marL="742950" lvl="1" indent="-285750">
              <a:buFont typeface="Arial" panose="020B0604020202020204" pitchFamily="34" charset="0"/>
              <a:buChar char="•"/>
            </a:pPr>
            <a:r>
              <a:rPr lang="es-ES" dirty="0" err="1" smtClean="0"/>
              <a:t>Oxfam</a:t>
            </a:r>
            <a:r>
              <a:rPr lang="es-ES" dirty="0" smtClean="0"/>
              <a:t> </a:t>
            </a:r>
            <a:r>
              <a:rPr lang="es-ES" dirty="0"/>
              <a:t>International</a:t>
            </a:r>
            <a:endParaRPr lang="es-PE" dirty="0"/>
          </a:p>
          <a:p>
            <a:endParaRPr lang="es-PE" dirty="0"/>
          </a:p>
        </p:txBody>
      </p:sp>
    </p:spTree>
    <p:extLst>
      <p:ext uri="{BB962C8B-B14F-4D97-AF65-F5344CB8AC3E}">
        <p14:creationId xmlns:p14="http://schemas.microsoft.com/office/powerpoint/2010/main" val="266347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51520" y="260648"/>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CuadroTexto"/>
          <p:cNvSpPr txBox="1"/>
          <p:nvPr/>
        </p:nvSpPr>
        <p:spPr>
          <a:xfrm>
            <a:off x="386555" y="235465"/>
            <a:ext cx="8495341" cy="5816977"/>
          </a:xfrm>
          <a:prstGeom prst="rect">
            <a:avLst/>
          </a:prstGeom>
          <a:noFill/>
        </p:spPr>
        <p:txBody>
          <a:bodyPr wrap="square" rtlCol="0">
            <a:spAutoFit/>
          </a:bodyPr>
          <a:lstStyle/>
          <a:p>
            <a:r>
              <a:rPr lang="es-PE" sz="2400" i="1" u="sng" dirty="0" smtClean="0">
                <a:effectLst>
                  <a:glow rad="101600">
                    <a:schemeClr val="accent1">
                      <a:satMod val="175000"/>
                      <a:alpha val="40000"/>
                    </a:schemeClr>
                  </a:glow>
                </a:effectLst>
                <a:latin typeface="Tw Cen MT" panose="020B0602020104020603" pitchFamily="34" charset="0"/>
              </a:rPr>
              <a:t>ROLES:</a:t>
            </a:r>
          </a:p>
          <a:p>
            <a:pPr marL="285750" indent="-285750">
              <a:buFont typeface="Arial" panose="020B0604020202020204" pitchFamily="34" charset="0"/>
              <a:buChar char="•"/>
            </a:pPr>
            <a:r>
              <a:rPr lang="es-PE" sz="2400" dirty="0" smtClean="0"/>
              <a:t>Ampliador: Alexis</a:t>
            </a:r>
          </a:p>
          <a:p>
            <a:r>
              <a:rPr lang="es-ES" dirty="0" smtClean="0"/>
              <a:t>En </a:t>
            </a:r>
            <a:r>
              <a:rPr lang="es-ES" dirty="0"/>
              <a:t>el blog, publicará información escrita y gráfica que explica</a:t>
            </a:r>
            <a:r>
              <a:rPr lang="es-ES" dirty="0" smtClean="0"/>
              <a:t>:</a:t>
            </a:r>
          </a:p>
          <a:p>
            <a:r>
              <a:rPr lang="es-ES" dirty="0" smtClean="0"/>
              <a:t>Indicación: Necesito imágenes y esquemas si tienen</a:t>
            </a:r>
          </a:p>
          <a:p>
            <a:endParaRPr lang="es-ES" dirty="0" smtClean="0"/>
          </a:p>
          <a:p>
            <a:pPr marL="285750" lvl="0" indent="-285750">
              <a:buFont typeface="Arial" panose="020B0604020202020204" pitchFamily="34" charset="0"/>
              <a:buChar char="•"/>
            </a:pPr>
            <a:r>
              <a:rPr lang="es-PE" b="1" u="sng" dirty="0" err="1" smtClean="0"/>
              <a:t>Linkear</a:t>
            </a:r>
            <a:r>
              <a:rPr lang="es-PE" b="1" u="sng" dirty="0" smtClean="0"/>
              <a:t> </a:t>
            </a:r>
            <a:r>
              <a:rPr lang="es-PE" b="1" u="sng" dirty="0"/>
              <a:t>al blog dos páginas más que traten el mismo problema en Internet</a:t>
            </a:r>
            <a:r>
              <a:rPr lang="es-PE" dirty="0"/>
              <a:t> </a:t>
            </a:r>
            <a:r>
              <a:rPr lang="es-PE" dirty="0" smtClean="0"/>
              <a:t>:</a:t>
            </a:r>
          </a:p>
          <a:p>
            <a:pPr lvl="0"/>
            <a:r>
              <a:rPr lang="es-PE" dirty="0" smtClean="0"/>
              <a:t>Me pasas los links por el grupo para añadirlos al blog.</a:t>
            </a:r>
          </a:p>
          <a:p>
            <a:pPr lvl="0"/>
            <a:endParaRPr lang="es-PE" dirty="0"/>
          </a:p>
          <a:p>
            <a:pPr marL="285750" lvl="0" indent="-285750">
              <a:buFont typeface="Arial" panose="020B0604020202020204" pitchFamily="34" charset="0"/>
              <a:buChar char="•"/>
            </a:pPr>
            <a:r>
              <a:rPr lang="es-PE" b="1" dirty="0" smtClean="0"/>
              <a:t>Presentarán </a:t>
            </a:r>
            <a:r>
              <a:rPr lang="es-PE" b="1" dirty="0"/>
              <a:t>una reseña sobre los contenidos principales contenidos en cada una de las páginas (vea la tarea 6 del alumno 1 para una referencia) </a:t>
            </a:r>
            <a:r>
              <a:rPr lang="es-PE" b="1" dirty="0" smtClean="0"/>
              <a:t>: </a:t>
            </a:r>
            <a:r>
              <a:rPr lang="es-PE" dirty="0" smtClean="0"/>
              <a:t>asociado a esto que voy a hacer como facilitadora:</a:t>
            </a:r>
          </a:p>
          <a:p>
            <a:r>
              <a:rPr lang="es-PE" i="1" dirty="0" smtClean="0"/>
              <a:t>“Prepara </a:t>
            </a:r>
            <a:r>
              <a:rPr lang="es-PE" i="1" dirty="0"/>
              <a:t>para sus compañeros una guía de los contenidos de la página de la Fundación que les ha sido asignada, detallando lo siguiente: un diagrama que presenta los contenidos de la página, dónde están los datos críticos para comprender el problema que atiende la fundación, dónde están los datos críticos para comprender el impacto de la fundación, una lista de datos sobre “lo que todos los miembros del grupo deben saber sobre la fundación y el problema que atiende</a:t>
            </a:r>
            <a:r>
              <a:rPr lang="es-PE" i="1" dirty="0" smtClean="0"/>
              <a:t>”.”</a:t>
            </a:r>
            <a:endParaRPr lang="es-PE" i="1" dirty="0"/>
          </a:p>
          <a:p>
            <a:pPr lvl="0"/>
            <a:endParaRPr lang="es-PE" b="1" dirty="0" smtClean="0"/>
          </a:p>
          <a:p>
            <a:pPr lvl="0"/>
            <a:r>
              <a:rPr lang="es-PE" dirty="0" smtClean="0"/>
              <a:t/>
            </a:r>
            <a:br>
              <a:rPr lang="es-PE" dirty="0" smtClean="0"/>
            </a:br>
            <a:endParaRPr lang="es-PE" dirty="0"/>
          </a:p>
        </p:txBody>
      </p:sp>
    </p:spTree>
    <p:extLst>
      <p:ext uri="{BB962C8B-B14F-4D97-AF65-F5344CB8AC3E}">
        <p14:creationId xmlns:p14="http://schemas.microsoft.com/office/powerpoint/2010/main" val="6818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contenido"/>
          <p:cNvSpPr>
            <a:spLocks noGrp="1"/>
          </p:cNvSpPr>
          <p:nvPr>
            <p:ph idx="1"/>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51520" y="260648"/>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CuadroTexto"/>
          <p:cNvSpPr txBox="1"/>
          <p:nvPr/>
        </p:nvSpPr>
        <p:spPr>
          <a:xfrm>
            <a:off x="359532" y="620688"/>
            <a:ext cx="8532948" cy="3970318"/>
          </a:xfrm>
          <a:prstGeom prst="rect">
            <a:avLst/>
          </a:prstGeom>
          <a:noFill/>
        </p:spPr>
        <p:txBody>
          <a:bodyPr wrap="square" rtlCol="0">
            <a:spAutoFit/>
          </a:bodyPr>
          <a:lstStyle/>
          <a:p>
            <a:pPr marL="285750" lvl="0" indent="-285750">
              <a:buFont typeface="Arial" panose="020B0604020202020204" pitchFamily="34" charset="0"/>
              <a:buChar char="•"/>
            </a:pPr>
            <a:r>
              <a:rPr lang="es-PE" b="1" u="sng" dirty="0" smtClean="0"/>
              <a:t>Presentarán una reflexión sobre el significado ético del tema tratado en la que aplique la definición de ética, moral, área gris, globalización, responsabilidad corporativa y </a:t>
            </a:r>
            <a:r>
              <a:rPr lang="es-PE" b="1" u="sng" dirty="0" err="1" smtClean="0"/>
              <a:t>stakeholders</a:t>
            </a:r>
            <a:r>
              <a:rPr lang="es-PE" b="1" u="sng" dirty="0" smtClean="0"/>
              <a:t> :</a:t>
            </a:r>
          </a:p>
          <a:p>
            <a:pPr lvl="0"/>
            <a:r>
              <a:rPr lang="es-PE" dirty="0" smtClean="0"/>
              <a:t>Hacerlo tipo ensayo.</a:t>
            </a:r>
          </a:p>
          <a:p>
            <a:pPr lvl="0"/>
            <a:endParaRPr lang="es-PE" b="1" u="sng" dirty="0" smtClean="0"/>
          </a:p>
          <a:p>
            <a:pPr marL="285750" lvl="0" indent="-285750">
              <a:buFont typeface="Arial" panose="020B0604020202020204" pitchFamily="34" charset="0"/>
              <a:buChar char="•"/>
            </a:pPr>
            <a:r>
              <a:rPr lang="es-PE" b="1" u="sng" dirty="0" smtClean="0"/>
              <a:t>Presentará información sobre la incidencia del problema en nuestro país. </a:t>
            </a:r>
          </a:p>
          <a:p>
            <a:r>
              <a:rPr lang="es-PE" dirty="0" smtClean="0"/>
              <a:t> Comparativo con el Perú, si le serviría de ayuda, si ya lo hace, si el problema está muy arraigado aquí.</a:t>
            </a:r>
          </a:p>
          <a:p>
            <a:endParaRPr lang="es-PE" dirty="0" smtClean="0"/>
          </a:p>
          <a:p>
            <a:pPr marL="285750" lvl="0" indent="-285750">
              <a:buFont typeface="Arial" panose="020B0604020202020204" pitchFamily="34" charset="0"/>
              <a:buChar char="•"/>
            </a:pPr>
            <a:r>
              <a:rPr lang="es-PE" b="1" u="sng" dirty="0" smtClean="0"/>
              <a:t>En el blog, hará un análisis de impacto financiero para determinar si sería más efectivo para aliviar el problema iniciar un proyecto de fundación local, para resolver el problema desde nuestro país, o recabar más donantes para la fundación ya existente. </a:t>
            </a:r>
          </a:p>
          <a:p>
            <a:endParaRPr lang="es-PE" dirty="0"/>
          </a:p>
        </p:txBody>
      </p:sp>
    </p:spTree>
    <p:extLst>
      <p:ext uri="{BB962C8B-B14F-4D97-AF65-F5344CB8AC3E}">
        <p14:creationId xmlns:p14="http://schemas.microsoft.com/office/powerpoint/2010/main" val="10009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endParaRPr lang="es-PE" dirty="0"/>
            </a:p>
            <a:p>
              <a:pPr algn="ctr"/>
              <a:endParaRPr lang="es-PE" dirty="0" smtClean="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pic>
        <p:nvPicPr>
          <p:cNvPr id="13" name="10 Marcador de contenido"/>
          <p:cNvPicPr>
            <a:picLocks noChangeAspect="1"/>
          </p:cNvPicPr>
          <p:nvPr/>
        </p:nvPicPr>
        <p:blipFill rotWithShape="1">
          <a:blip r:embed="rId2">
            <a:extLst>
              <a:ext uri="{28A0092B-C50C-407E-A947-70E740481C1C}">
                <a14:useLocalDpi xmlns:a14="http://schemas.microsoft.com/office/drawing/2010/main" val="0"/>
              </a:ext>
            </a:extLst>
          </a:blip>
          <a:srcRect t="11077"/>
          <a:stretch/>
        </p:blipFill>
        <p:spPr>
          <a:xfrm>
            <a:off x="1910630" y="215753"/>
            <a:ext cx="5301569" cy="6376127"/>
          </a:xfrm>
          <a:prstGeom prst="rect">
            <a:avLst/>
          </a:prstGeom>
        </p:spPr>
      </p:pic>
    </p:spTree>
    <p:extLst>
      <p:ext uri="{BB962C8B-B14F-4D97-AF65-F5344CB8AC3E}">
        <p14:creationId xmlns:p14="http://schemas.microsoft.com/office/powerpoint/2010/main" val="121114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endParaRPr lang="es-PE" dirty="0"/>
            </a:p>
            <a:p>
              <a:pPr algn="ctr"/>
              <a:endParaRPr lang="es-PE" dirty="0" smtClean="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pic>
        <p:nvPicPr>
          <p:cNvPr id="13" name="10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89882"/>
            <a:ext cx="3507699" cy="5127350"/>
          </a:xfrm>
          <a:prstGeom prst="rect">
            <a:avLst/>
          </a:prstGeom>
        </p:spPr>
      </p:pic>
      <p:sp>
        <p:nvSpPr>
          <p:cNvPr id="15" name="14 CuadroTexto"/>
          <p:cNvSpPr txBox="1"/>
          <p:nvPr/>
        </p:nvSpPr>
        <p:spPr>
          <a:xfrm>
            <a:off x="4572000" y="997332"/>
            <a:ext cx="4250013" cy="2585323"/>
          </a:xfrm>
          <a:prstGeom prst="rect">
            <a:avLst/>
          </a:prstGeom>
          <a:noFill/>
        </p:spPr>
        <p:txBody>
          <a:bodyPr wrap="square" rtlCol="0">
            <a:spAutoFit/>
          </a:bodyPr>
          <a:lstStyle/>
          <a:p>
            <a:pPr marL="285750" indent="-285750">
              <a:buFont typeface="Arial" panose="020B0604020202020204" pitchFamily="34" charset="0"/>
              <a:buChar char="•"/>
            </a:pPr>
            <a:r>
              <a:rPr lang="es-PE" dirty="0" smtClean="0"/>
              <a:t>FUENTE: </a:t>
            </a:r>
            <a:r>
              <a:rPr lang="es-PE" dirty="0" smtClean="0">
                <a:hlinkClick r:id="rId3"/>
              </a:rPr>
              <a:t>http://www.oxfam.org/sites/www.oxfam.org/files/ospspargb.pdf</a:t>
            </a:r>
            <a:endParaRPr lang="es-PE" dirty="0" smtClean="0"/>
          </a:p>
          <a:p>
            <a:pPr marL="285750" indent="-285750">
              <a:buFont typeface="Arial" panose="020B0604020202020204" pitchFamily="34" charset="0"/>
              <a:buChar char="•"/>
            </a:pPr>
            <a:r>
              <a:rPr lang="es-PE" dirty="0" smtClean="0"/>
              <a:t>Lo saque del último plan estratégico, son párrafos de información importante que deben leer para saber de que trata la organización.</a:t>
            </a:r>
          </a:p>
          <a:p>
            <a:pPr marL="285750" indent="-285750">
              <a:buFont typeface="Arial" panose="020B0604020202020204" pitchFamily="34" charset="0"/>
              <a:buChar char="•"/>
            </a:pPr>
            <a:r>
              <a:rPr lang="es-PE" dirty="0" smtClean="0"/>
              <a:t>VISITEN LA PÁGINA </a:t>
            </a:r>
            <a:r>
              <a:rPr lang="es-PE" dirty="0" smtClean="0">
                <a:hlinkClick r:id="rId4"/>
              </a:rPr>
              <a:t>http://www.oxfam.org/es/about</a:t>
            </a:r>
            <a:endParaRPr lang="es-PE" dirty="0"/>
          </a:p>
        </p:txBody>
      </p:sp>
    </p:spTree>
    <p:extLst>
      <p:ext uri="{BB962C8B-B14F-4D97-AF65-F5344CB8AC3E}">
        <p14:creationId xmlns:p14="http://schemas.microsoft.com/office/powerpoint/2010/main" val="412764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endParaRPr lang="es-PE" dirty="0"/>
            </a:p>
            <a:p>
              <a:pPr algn="ctr"/>
              <a:endParaRPr lang="es-PE" dirty="0" smtClean="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pic>
        <p:nvPicPr>
          <p:cNvPr id="20" name="17 Marcador de contenid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107" y="180618"/>
            <a:ext cx="5544616" cy="6578845"/>
          </a:xfrm>
          <a:prstGeom prst="rect">
            <a:avLst/>
          </a:prstGeom>
        </p:spPr>
      </p:pic>
    </p:spTree>
    <p:extLst>
      <p:ext uri="{BB962C8B-B14F-4D97-AF65-F5344CB8AC3E}">
        <p14:creationId xmlns:p14="http://schemas.microsoft.com/office/powerpoint/2010/main" val="51761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endParaRPr lang="es-PE" dirty="0"/>
            </a:p>
            <a:p>
              <a:pPr algn="ctr"/>
              <a:endParaRPr lang="es-PE" dirty="0" smtClean="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245" y="368659"/>
            <a:ext cx="5872340" cy="6044247"/>
          </a:xfrm>
          <a:prstGeom prst="rect">
            <a:avLst/>
          </a:prstGeom>
        </p:spPr>
      </p:pic>
    </p:spTree>
    <p:extLst>
      <p:ext uri="{BB962C8B-B14F-4D97-AF65-F5344CB8AC3E}">
        <p14:creationId xmlns:p14="http://schemas.microsoft.com/office/powerpoint/2010/main" val="109805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smtClean="0"/>
            </a:p>
            <a:p>
              <a:pPr algn="ctr"/>
              <a:endParaRPr lang="es-PE" dirty="0"/>
            </a:p>
            <a:p>
              <a:pPr algn="ctr"/>
              <a:endParaRPr lang="es-PE" dirty="0" smtClean="0"/>
            </a:p>
            <a:p>
              <a:pPr algn="ctr"/>
              <a:endParaRPr lang="es-PE" dirty="0"/>
            </a:p>
            <a:p>
              <a:pPr algn="ctr"/>
              <a:endParaRPr lang="es-PE" dirty="0" smtClean="0"/>
            </a:p>
            <a:p>
              <a:pPr algn="ctr"/>
              <a:endParaRPr lang="es-PE" dirty="0"/>
            </a:p>
            <a:p>
              <a:pPr algn="ctr"/>
              <a:endParaRPr lang="es-PE" dirty="0" smtClean="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pic>
        <p:nvPicPr>
          <p:cNvPr id="3" name="2 Imagen"/>
          <p:cNvPicPr>
            <a:picLocks noChangeAspect="1"/>
          </p:cNvPicPr>
          <p:nvPr/>
        </p:nvPicPr>
        <p:blipFill rotWithShape="1">
          <a:blip r:embed="rId2">
            <a:extLst>
              <a:ext uri="{28A0092B-C50C-407E-A947-70E740481C1C}">
                <a14:useLocalDpi xmlns:a14="http://schemas.microsoft.com/office/drawing/2010/main" val="0"/>
              </a:ext>
            </a:extLst>
          </a:blip>
          <a:srcRect t="3832" b="3117"/>
          <a:stretch/>
        </p:blipFill>
        <p:spPr>
          <a:xfrm>
            <a:off x="696237" y="110160"/>
            <a:ext cx="5544616" cy="6456060"/>
          </a:xfrm>
          <a:prstGeom prst="rect">
            <a:avLst/>
          </a:prstGeom>
        </p:spPr>
      </p:pic>
    </p:spTree>
    <p:extLst>
      <p:ext uri="{BB962C8B-B14F-4D97-AF65-F5344CB8AC3E}">
        <p14:creationId xmlns:p14="http://schemas.microsoft.com/office/powerpoint/2010/main" val="26023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E"/>
          </a:p>
        </p:txBody>
      </p:sp>
      <p:sp>
        <p:nvSpPr>
          <p:cNvPr id="3" name="2 Subtítulo"/>
          <p:cNvSpPr>
            <a:spLocks noGrp="1"/>
          </p:cNvSpPr>
          <p:nvPr>
            <p:ph type="subTitle" idx="1"/>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CuadroTexto"/>
          <p:cNvSpPr txBox="1"/>
          <p:nvPr/>
        </p:nvSpPr>
        <p:spPr>
          <a:xfrm>
            <a:off x="804782" y="368660"/>
            <a:ext cx="5344220" cy="461665"/>
          </a:xfrm>
          <a:prstGeom prst="rect">
            <a:avLst/>
          </a:prstGeom>
          <a:noFill/>
        </p:spPr>
        <p:txBody>
          <a:bodyPr wrap="none" rtlCol="0">
            <a:spAutoFit/>
          </a:bodyPr>
          <a:lstStyle/>
          <a:p>
            <a:r>
              <a:rPr lang="es-PE" sz="2400" b="1" i="1" u="sng" dirty="0" smtClean="0"/>
              <a:t>Lo que nos piden de forma generalizada:</a:t>
            </a:r>
            <a:endParaRPr lang="es-PE" sz="2400" b="1" i="1" u="sng" dirty="0"/>
          </a:p>
        </p:txBody>
      </p:sp>
      <p:sp>
        <p:nvSpPr>
          <p:cNvPr id="12" name="11 Rectángulo"/>
          <p:cNvSpPr/>
          <p:nvPr/>
        </p:nvSpPr>
        <p:spPr>
          <a:xfrm>
            <a:off x="386555" y="980728"/>
            <a:ext cx="8361909" cy="242308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342900" indent="-342900">
              <a:buAutoNum type="arabicPeriod"/>
            </a:pPr>
            <a:r>
              <a:rPr lang="es-PE" dirty="0" smtClean="0"/>
              <a:t>En el blog, los alumnos publican información escrita y gráfica que explica:</a:t>
            </a:r>
          </a:p>
          <a:p>
            <a:r>
              <a:rPr lang="es-PE" dirty="0" smtClean="0"/>
              <a:t>a. Cuál es la naturaleza del problema que se está tratando.</a:t>
            </a:r>
          </a:p>
          <a:p>
            <a:r>
              <a:rPr lang="es-PE" dirty="0" smtClean="0"/>
              <a:t>b. Cómo se origina el problema en las condiciones de vida relacionadas con la pobreza extrema.</a:t>
            </a:r>
          </a:p>
          <a:p>
            <a:r>
              <a:rPr lang="es-PE" dirty="0" smtClean="0"/>
              <a:t>c. Cuáles son las consecuencias e impactos del problema a nivel global.</a:t>
            </a:r>
          </a:p>
          <a:p>
            <a:r>
              <a:rPr lang="es-PE" dirty="0" smtClean="0"/>
              <a:t>d. Qué se propone la fundación y cómo está organizada.</a:t>
            </a:r>
          </a:p>
          <a:p>
            <a:r>
              <a:rPr lang="es-PE" dirty="0" smtClean="0"/>
              <a:t>e. Cuál es la historia de la fundación y cómo se gestiona.</a:t>
            </a:r>
            <a:endParaRPr lang="es-PE" dirty="0"/>
          </a:p>
        </p:txBody>
      </p:sp>
      <p:sp>
        <p:nvSpPr>
          <p:cNvPr id="13" name="12 Rectángulo"/>
          <p:cNvSpPr/>
          <p:nvPr/>
        </p:nvSpPr>
        <p:spPr>
          <a:xfrm>
            <a:off x="386555" y="3573016"/>
            <a:ext cx="8361909"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PE" dirty="0" smtClean="0"/>
              <a:t>2. Los alumnos analizan la información financiera de la fundación y responden a las siguientes preguntas en el blog:</a:t>
            </a:r>
          </a:p>
          <a:p>
            <a:r>
              <a:rPr lang="es-PE" dirty="0" smtClean="0"/>
              <a:t>a. ¿Cuánto cuesta realmente salvar una vida o curar a una persona a través de esta fundación?</a:t>
            </a:r>
          </a:p>
          <a:p>
            <a:r>
              <a:rPr lang="es-PE" dirty="0" smtClean="0"/>
              <a:t>b. ¿Qué porcentaje de las donaciones va efectivamente en ayuda de las personas necesitadas?</a:t>
            </a:r>
          </a:p>
          <a:p>
            <a:r>
              <a:rPr lang="es-PE" dirty="0" smtClean="0"/>
              <a:t>c. ¿Cuál ha sido el impacto real de la fundación desde que empezó sus actividades? Se espera información financiera, cuantitativa y cualitativa. </a:t>
            </a:r>
            <a:endParaRPr lang="es-PE" dirty="0"/>
          </a:p>
        </p:txBody>
      </p:sp>
    </p:spTree>
    <p:extLst>
      <p:ext uri="{BB962C8B-B14F-4D97-AF65-F5344CB8AC3E}">
        <p14:creationId xmlns:p14="http://schemas.microsoft.com/office/powerpoint/2010/main" val="250765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PE" dirty="0"/>
          </a:p>
        </p:txBody>
      </p:sp>
      <p:sp>
        <p:nvSpPr>
          <p:cNvPr id="3" name="2 Subtítulo"/>
          <p:cNvSpPr>
            <a:spLocks noGrp="1"/>
          </p:cNvSpPr>
          <p:nvPr>
            <p:ph type="subTitle" idx="1"/>
          </p:nvPr>
        </p:nvSpPr>
        <p:spPr/>
        <p:txBody>
          <a:bodyPr/>
          <a:lstStyle/>
          <a:p>
            <a:endParaRPr lang="es-PE"/>
          </a:p>
        </p:txBody>
      </p:sp>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6" name="5 Rectángulo"/>
            <p:cNvSpPr/>
            <p:nvPr/>
          </p:nvSpPr>
          <p:spPr>
            <a:xfrm>
              <a:off x="240935" y="235465"/>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sp>
        <p:nvSpPr>
          <p:cNvPr id="11" name="10 CuadroTexto"/>
          <p:cNvSpPr txBox="1"/>
          <p:nvPr/>
        </p:nvSpPr>
        <p:spPr>
          <a:xfrm>
            <a:off x="804782" y="368660"/>
            <a:ext cx="5344220" cy="461665"/>
          </a:xfrm>
          <a:prstGeom prst="rect">
            <a:avLst/>
          </a:prstGeom>
          <a:noFill/>
        </p:spPr>
        <p:txBody>
          <a:bodyPr wrap="none" rtlCol="0">
            <a:spAutoFit/>
          </a:bodyPr>
          <a:lstStyle/>
          <a:p>
            <a:r>
              <a:rPr lang="es-PE" sz="2400" b="1" i="1" u="sng" dirty="0" smtClean="0"/>
              <a:t>Lo que nos piden de forma generalizada:</a:t>
            </a:r>
            <a:endParaRPr lang="es-PE" sz="2400" b="1" i="1" u="sng" dirty="0"/>
          </a:p>
        </p:txBody>
      </p:sp>
      <p:sp>
        <p:nvSpPr>
          <p:cNvPr id="12" name="11 Rectángulo"/>
          <p:cNvSpPr/>
          <p:nvPr/>
        </p:nvSpPr>
        <p:spPr>
          <a:xfrm>
            <a:off x="386555" y="980728"/>
            <a:ext cx="8361909" cy="242308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r>
              <a:rPr lang="es-PE" dirty="0" smtClean="0"/>
              <a:t>3.Los </a:t>
            </a:r>
            <a:r>
              <a:rPr lang="es-PE" dirty="0"/>
              <a:t>alumnos </a:t>
            </a:r>
            <a:r>
              <a:rPr lang="es-PE" dirty="0" err="1"/>
              <a:t>linkearán</a:t>
            </a:r>
            <a:r>
              <a:rPr lang="es-PE" dirty="0"/>
              <a:t> al blog al menos dos páginas más que traten el tema en Internet. </a:t>
            </a:r>
          </a:p>
          <a:p>
            <a:pPr lvl="0"/>
            <a:r>
              <a:rPr lang="es-PE" dirty="0" smtClean="0"/>
              <a:t>a. Presentarán </a:t>
            </a:r>
            <a:r>
              <a:rPr lang="es-PE" dirty="0"/>
              <a:t>una reseña sobre los contenidos principales contenidos en cada una de las páginas.</a:t>
            </a:r>
          </a:p>
          <a:p>
            <a:pPr lvl="0"/>
            <a:r>
              <a:rPr lang="es-PE" dirty="0" smtClean="0"/>
              <a:t>b. Presentarán </a:t>
            </a:r>
            <a:r>
              <a:rPr lang="es-PE" dirty="0"/>
              <a:t>una reflexión sobre el significado ético del tema tratado.</a:t>
            </a:r>
          </a:p>
          <a:p>
            <a:pPr marL="342900" indent="-342900">
              <a:buAutoNum type="arabicPeriod"/>
            </a:pPr>
            <a:endParaRPr lang="es-PE" dirty="0"/>
          </a:p>
        </p:txBody>
      </p:sp>
      <p:sp>
        <p:nvSpPr>
          <p:cNvPr id="13" name="12 Rectángulo"/>
          <p:cNvSpPr/>
          <p:nvPr/>
        </p:nvSpPr>
        <p:spPr>
          <a:xfrm>
            <a:off x="386555" y="3573016"/>
            <a:ext cx="8361909" cy="2520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PE" dirty="0" smtClean="0"/>
              <a:t>4. En el blog, los alumnos harán un análisis de impacto financiero para determinar si sería más efectivo para aliviar el problema iniciar un proyecto de fundación local, para resolver el problema desde nuestro país, o recabar más donantes para la fundación ya existente. </a:t>
            </a:r>
            <a:endParaRPr lang="es-PE" dirty="0"/>
          </a:p>
        </p:txBody>
      </p:sp>
    </p:spTree>
    <p:extLst>
      <p:ext uri="{BB962C8B-B14F-4D97-AF65-F5344CB8AC3E}">
        <p14:creationId xmlns:p14="http://schemas.microsoft.com/office/powerpoint/2010/main" val="1120905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35 Grupo"/>
          <p:cNvGrpSpPr/>
          <p:nvPr/>
        </p:nvGrpSpPr>
        <p:grpSpPr>
          <a:xfrm>
            <a:off x="0" y="0"/>
            <a:ext cx="9144000" cy="6858000"/>
            <a:chOff x="0" y="0"/>
            <a:chExt cx="9144000" cy="6858000"/>
          </a:xfrm>
        </p:grpSpPr>
        <p:grpSp>
          <p:nvGrpSpPr>
            <p:cNvPr id="4" name="3 Grupo"/>
            <p:cNvGrpSpPr/>
            <p:nvPr/>
          </p:nvGrpSpPr>
          <p:grpSpPr>
            <a:xfrm>
              <a:off x="0" y="0"/>
              <a:ext cx="9144000" cy="6858000"/>
              <a:chOff x="0" y="0"/>
              <a:chExt cx="9144000" cy="6858000"/>
            </a:xfrm>
          </p:grpSpPr>
          <p:sp>
            <p:nvSpPr>
              <p:cNvPr id="5" name="4 Rectángulo"/>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dirty="0"/>
              </a:p>
            </p:txBody>
          </p:sp>
          <p:sp>
            <p:nvSpPr>
              <p:cNvPr id="6" name="5 Rectángulo"/>
              <p:cNvSpPr/>
              <p:nvPr/>
            </p:nvSpPr>
            <p:spPr>
              <a:xfrm>
                <a:off x="251520" y="260648"/>
                <a:ext cx="8640960" cy="6336704"/>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7" name="6 Rectángulo"/>
              <p:cNvSpPr/>
              <p:nvPr/>
            </p:nvSpPr>
            <p:spPr>
              <a:xfrm>
                <a:off x="107504"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8" name="7 Rectángulo"/>
              <p:cNvSpPr/>
              <p:nvPr/>
            </p:nvSpPr>
            <p:spPr>
              <a:xfrm>
                <a:off x="8569985" y="11663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9" name="8 Rectángulo"/>
              <p:cNvSpPr/>
              <p:nvPr/>
            </p:nvSpPr>
            <p:spPr>
              <a:xfrm>
                <a:off x="134527" y="6237312"/>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10" name="9 Rectángulo"/>
              <p:cNvSpPr/>
              <p:nvPr/>
            </p:nvSpPr>
            <p:spPr>
              <a:xfrm>
                <a:off x="8569985" y="6190336"/>
                <a:ext cx="504056" cy="504056"/>
              </a:xfrm>
              <a:prstGeom prst="rect">
                <a:avLst/>
              </a:prstGeom>
              <a:solidFill>
                <a:srgbClr val="403152">
                  <a:alpha val="50196"/>
                </a:srgbClr>
              </a:solidFill>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grpSp>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l="6709" r="18313"/>
            <a:stretch/>
          </p:blipFill>
          <p:spPr>
            <a:xfrm>
              <a:off x="592787" y="661723"/>
              <a:ext cx="7958425" cy="5520973"/>
            </a:xfrm>
            <a:prstGeom prst="rect">
              <a:avLst/>
            </a:prstGeom>
          </p:spPr>
        </p:pic>
        <p:sp>
          <p:nvSpPr>
            <p:cNvPr id="3" name="2 Elipse"/>
            <p:cNvSpPr/>
            <p:nvPr/>
          </p:nvSpPr>
          <p:spPr>
            <a:xfrm>
              <a:off x="2123728" y="1196752"/>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1</a:t>
              </a:r>
              <a:endParaRPr lang="es-PE" dirty="0"/>
            </a:p>
          </p:txBody>
        </p:sp>
        <p:sp>
          <p:nvSpPr>
            <p:cNvPr id="12" name="11 Elipse"/>
            <p:cNvSpPr/>
            <p:nvPr/>
          </p:nvSpPr>
          <p:spPr>
            <a:xfrm>
              <a:off x="3131840" y="608621"/>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2</a:t>
              </a:r>
              <a:endParaRPr lang="es-PE" dirty="0"/>
            </a:p>
          </p:txBody>
        </p:sp>
        <p:sp>
          <p:nvSpPr>
            <p:cNvPr id="13" name="12 Elipse"/>
            <p:cNvSpPr/>
            <p:nvPr/>
          </p:nvSpPr>
          <p:spPr>
            <a:xfrm>
              <a:off x="3851920" y="608621"/>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3</a:t>
              </a:r>
              <a:endParaRPr lang="es-PE" dirty="0"/>
            </a:p>
          </p:txBody>
        </p:sp>
        <p:sp>
          <p:nvSpPr>
            <p:cNvPr id="14" name="13 Elipse"/>
            <p:cNvSpPr/>
            <p:nvPr/>
          </p:nvSpPr>
          <p:spPr>
            <a:xfrm>
              <a:off x="4547204" y="620688"/>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4</a:t>
              </a:r>
            </a:p>
          </p:txBody>
        </p:sp>
        <p:sp>
          <p:nvSpPr>
            <p:cNvPr id="15" name="14 Elipse"/>
            <p:cNvSpPr/>
            <p:nvPr/>
          </p:nvSpPr>
          <p:spPr>
            <a:xfrm>
              <a:off x="5174882" y="608621"/>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5</a:t>
              </a:r>
              <a:endParaRPr lang="es-PE" dirty="0"/>
            </a:p>
          </p:txBody>
        </p:sp>
        <p:sp>
          <p:nvSpPr>
            <p:cNvPr id="16" name="15 Elipse"/>
            <p:cNvSpPr/>
            <p:nvPr/>
          </p:nvSpPr>
          <p:spPr>
            <a:xfrm>
              <a:off x="6011269" y="624354"/>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6</a:t>
              </a:r>
              <a:endParaRPr lang="es-PE" dirty="0"/>
            </a:p>
          </p:txBody>
        </p:sp>
        <p:sp>
          <p:nvSpPr>
            <p:cNvPr id="17" name="16 Elipse"/>
            <p:cNvSpPr/>
            <p:nvPr/>
          </p:nvSpPr>
          <p:spPr>
            <a:xfrm>
              <a:off x="7380312" y="1628800"/>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7</a:t>
              </a:r>
              <a:endParaRPr lang="es-PE" dirty="0"/>
            </a:p>
          </p:txBody>
        </p:sp>
        <p:sp>
          <p:nvSpPr>
            <p:cNvPr id="18" name="17 Elipse"/>
            <p:cNvSpPr/>
            <p:nvPr/>
          </p:nvSpPr>
          <p:spPr>
            <a:xfrm>
              <a:off x="7014864" y="2990161"/>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8</a:t>
              </a:r>
            </a:p>
          </p:txBody>
        </p:sp>
        <p:sp>
          <p:nvSpPr>
            <p:cNvPr id="19" name="18 Elipse"/>
            <p:cNvSpPr/>
            <p:nvPr/>
          </p:nvSpPr>
          <p:spPr>
            <a:xfrm>
              <a:off x="7596336" y="4005064"/>
              <a:ext cx="432048"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a:t>9</a:t>
              </a:r>
              <a:endParaRPr lang="es-PE" dirty="0"/>
            </a:p>
          </p:txBody>
        </p:sp>
        <p:cxnSp>
          <p:nvCxnSpPr>
            <p:cNvPr id="21" name="20 Conector recto de flecha"/>
            <p:cNvCxnSpPr>
              <a:stCxn id="3" idx="6"/>
            </p:cNvCxnSpPr>
            <p:nvPr/>
          </p:nvCxnSpPr>
          <p:spPr>
            <a:xfrm flipV="1">
              <a:off x="2555776" y="1268760"/>
              <a:ext cx="216024"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3" name="22 Conector recto de flecha"/>
            <p:cNvCxnSpPr/>
            <p:nvPr/>
          </p:nvCxnSpPr>
          <p:spPr>
            <a:xfrm>
              <a:off x="3329073" y="1056402"/>
              <a:ext cx="0"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24 Conector recto de flecha"/>
            <p:cNvCxnSpPr/>
            <p:nvPr/>
          </p:nvCxnSpPr>
          <p:spPr>
            <a:xfrm>
              <a:off x="4067944" y="1064786"/>
              <a:ext cx="0"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25 Conector recto de flecha"/>
            <p:cNvCxnSpPr/>
            <p:nvPr/>
          </p:nvCxnSpPr>
          <p:spPr>
            <a:xfrm>
              <a:off x="4744081" y="1093216"/>
              <a:ext cx="0"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26 Conector recto de flecha"/>
            <p:cNvCxnSpPr/>
            <p:nvPr/>
          </p:nvCxnSpPr>
          <p:spPr>
            <a:xfrm>
              <a:off x="5390906" y="1093216"/>
              <a:ext cx="0"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27 Conector recto de flecha"/>
            <p:cNvCxnSpPr/>
            <p:nvPr/>
          </p:nvCxnSpPr>
          <p:spPr>
            <a:xfrm>
              <a:off x="6256490" y="1064786"/>
              <a:ext cx="0" cy="1440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0" name="29 Conector recto de flecha"/>
            <p:cNvCxnSpPr/>
            <p:nvPr/>
          </p:nvCxnSpPr>
          <p:spPr>
            <a:xfrm flipH="1">
              <a:off x="7014864" y="1844824"/>
              <a:ext cx="36544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2" name="31 Conector recto de flecha"/>
            <p:cNvCxnSpPr/>
            <p:nvPr/>
          </p:nvCxnSpPr>
          <p:spPr>
            <a:xfrm flipH="1" flipV="1">
              <a:off x="6660232" y="2990161"/>
              <a:ext cx="354632" cy="2160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34 Conector recto de flecha"/>
            <p:cNvCxnSpPr>
              <a:stCxn id="19" idx="2"/>
            </p:cNvCxnSpPr>
            <p:nvPr/>
          </p:nvCxnSpPr>
          <p:spPr>
            <a:xfrm flipH="1">
              <a:off x="7230888" y="4221088"/>
              <a:ext cx="36544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
        <p:nvSpPr>
          <p:cNvPr id="37" name="36 CuadroTexto"/>
          <p:cNvSpPr txBox="1"/>
          <p:nvPr/>
        </p:nvSpPr>
        <p:spPr>
          <a:xfrm>
            <a:off x="625012" y="116632"/>
            <a:ext cx="2938875" cy="461665"/>
          </a:xfrm>
          <a:prstGeom prst="rect">
            <a:avLst/>
          </a:prstGeom>
          <a:noFill/>
        </p:spPr>
        <p:txBody>
          <a:bodyPr wrap="square" rtlCol="0">
            <a:spAutoFit/>
          </a:bodyPr>
          <a:lstStyle/>
          <a:p>
            <a:r>
              <a:rPr lang="es-PE" sz="2400" b="1" i="1" u="sng" dirty="0" smtClean="0">
                <a:effectLst>
                  <a:glow rad="228600">
                    <a:schemeClr val="accent3">
                      <a:satMod val="175000"/>
                      <a:alpha val="40000"/>
                    </a:schemeClr>
                  </a:glow>
                </a:effectLst>
              </a:rPr>
              <a:t>DIAGRAMA DEL BLOG</a:t>
            </a:r>
            <a:endParaRPr lang="es-PE" sz="2400" b="1" i="1" u="sng" dirty="0">
              <a:effectLst>
                <a:glow rad="228600">
                  <a:schemeClr val="accent3">
                    <a:satMod val="175000"/>
                    <a:alpha val="40000"/>
                  </a:schemeClr>
                </a:glow>
              </a:effectLst>
            </a:endParaRPr>
          </a:p>
        </p:txBody>
      </p:sp>
    </p:spTree>
    <p:extLst>
      <p:ext uri="{BB962C8B-B14F-4D97-AF65-F5344CB8AC3E}">
        <p14:creationId xmlns:p14="http://schemas.microsoft.com/office/powerpoint/2010/main" val="22517094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1316</Words>
  <Application>Microsoft Office PowerPoint</Application>
  <PresentationFormat>Presentación en pantalla (4:3)</PresentationFormat>
  <Paragraphs>158</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VALERY</dc:creator>
  <cp:lastModifiedBy>VALERY</cp:lastModifiedBy>
  <cp:revision>18</cp:revision>
  <dcterms:created xsi:type="dcterms:W3CDTF">2013-09-15T05:59:56Z</dcterms:created>
  <dcterms:modified xsi:type="dcterms:W3CDTF">2013-09-15T07:39:14Z</dcterms:modified>
</cp:coreProperties>
</file>